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Helvetica Neue"/>
      <p:regular r:id="rId67"/>
      <p:bold r:id="rId68"/>
      <p:italic r:id="rId69"/>
      <p:boldItalic r:id="rId70"/>
    </p:embeddedFont>
    <p:embeddedFont>
      <p:font typeface="Helvetica Neue Light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Light-italic.fntdata"/><Relationship Id="rId72" Type="http://schemas.openxmlformats.org/officeDocument/2006/relationships/font" Target="fonts/HelveticaNeueLight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HelveticaNeueLight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HelveticaNeueLight-regular.fntdata"/><Relationship Id="rId70" Type="http://schemas.openxmlformats.org/officeDocument/2006/relationships/font" Target="fonts/HelveticaNeue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HelveticaNeue-bold.fntdata"/><Relationship Id="rId23" Type="http://schemas.openxmlformats.org/officeDocument/2006/relationships/slide" Target="slides/slide18.xml"/><Relationship Id="rId67" Type="http://schemas.openxmlformats.org/officeDocument/2006/relationships/font" Target="fonts/HelveticaNeue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HelveticaNeue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hiral99.wixsite.com/mysite-20?debug=react%2CreactDOM%2CreactTestUtils&amp;experiments=se_wPhotoSvgFiltersV2" TargetMode="External"/><Relationship Id="rId3" Type="http://schemas.openxmlformats.org/officeDocument/2006/relationships/hyperlink" Target="http://www.webpagetest.org/result/180525_DS_2f3fae13148607ee1dd338caa09bb8bf/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Peter_Drucker" TargetMode="Externa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2016_Dyn_cyberattack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ifference between any two chronologically recorded time values, with the same origin, must never be negative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DOMHighResTimeStamp should represent a time in milliseconds accurate to 5 microseconds, but may be just milliseconds on old browsers. DOMHighResTimeStamp resolution may be decreased in the future to prevent fingerprinting</a:t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Exists in most performance interfaces (excluded for brevity)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Standard serializer: returns a representation of a performance object, as a simple object, with literal key/value pairs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Used automatically by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JSON.stringify()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Also useful for filtering, itreations, etc.</a:t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▪A unified interface to obtain various performance metrics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▪Organized as a sequence of performance entries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▪Each entry is a collection of related metrics, e.g. all metrics for a specific resource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▪Timeline ordered by start time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Timing-Allow-Origin works like Access-Control-Allow-Origin:</a:t>
            </a:r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Almost half of pageviews have a load time of over 4 seconds, which results in Bounce Rate of over 25%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25% of pageviews have a Bounce Rate of over 45% due to slow load!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 they even know?!?</a:t>
            </a:r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Shape 7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performance.getEntriesByType('resource').filter(({initiatorType,name}) =&gt; initiatorType === 'img' &amp;&amp; name.includes('user_'))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var resourceTimingBufferSize = 150;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performance.addEventListener("resourcetimingbufferfull", function ()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resourceTimingBufferSize *= 1.1;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this.setResourceTimingBufferSize(resourceTimingBufferSize);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Shape 8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▪Integrating and synchronizing server-side measurements can be difficult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▪Or you may want to check impact of different client-side queries on server timings during dev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Shape 8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const images = [];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const observer = new PerformanceObserver((list) =&gt;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entries = list.getEntries().filter(({initiatorType,name}) =&gt; initiatorType === 'img' &amp;&amp; name.includes('user_'));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images.push(...entries);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observer.observe({entryTypes: ["resource"]});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Shape 8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const observer = new PerformanceObserver(list =&gt;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entries = list.getEntries().map(entry =&gt; entry.toJSON());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console.table(entries, ['name','startTime']);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observer.observe({entryTypes: ["paint"]});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Shape 8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Shape 9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Shape 9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https://shiral99.wixsite.com/mysite-20?debug=react%2CreactDOM%2CreactTestUtils&amp;experiments=se_wPhotoSvgFiltersV2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http://www.webpagetest.org/result/180525_DS_2f3fae13148607ee1dd338caa09bb8bf/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Shape 9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Shape 9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Shape 10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Shape 10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Shape 10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API designed specifically for sending notifications to server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Guaranteed to be initiated before page is unloaded and allowed to run to completion without requiring blocking requests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Prioritized to avoid competing with time-critical operations and higher priority network requests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Limits on payload size - not intended for background sync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If you don’t measure, you won’t really know where your problems are and what works well or not.</a:t>
            </a:r>
            <a:endParaRPr sz="16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You can use the APIs to take measurements in 3 different stages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Shape 10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Famous management consultant, educator, and author: </a:t>
            </a:r>
            <a:r>
              <a:rPr lang="en" sz="1400" u="sng">
                <a:solidFill>
                  <a:schemeClr val="hlink"/>
                </a:solidFill>
                <a:hlinkClick r:id="rId2"/>
              </a:rPr>
              <a:t>https://en.wikipedia.org/wiki/Peter_Drucker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12121"/>
                </a:solidFill>
              </a:rPr>
              <a:t>Performance graphs used at Wix</a:t>
            </a:r>
            <a:endParaRPr b="0" i="0" sz="14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Dyn cyberattack took place on October 21, 2016: </a:t>
            </a:r>
            <a:r>
              <a:rPr lang="en" sz="1400" u="sng">
                <a:solidFill>
                  <a:schemeClr val="hlink"/>
                </a:solidFill>
                <a:hlinkClick r:id="rId2"/>
              </a:rPr>
              <a:t>https://en.wikipedia.org/wiki/2016_Dyn_cyberattack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y Half">
  <p:cSld name="Gray Half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572001" y="-4700"/>
            <a:ext cx="4608512" cy="5168737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Half">
  <p:cSld name="Gray Half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572001" y="-4700"/>
            <a:ext cx="4608600" cy="51687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frame">
  <p:cSld name="Purple fram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49550" y="149400"/>
            <a:ext cx="8845200" cy="4844699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Frame">
  <p:cSld name="Gray Fram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49550" y="149400"/>
            <a:ext cx="8845200" cy="4844699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all">
  <p:cSld name="Purple all">
    <p:bg>
      <p:bgPr>
        <a:solidFill>
          <a:srgbClr val="733CA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all ">
  <p:cSld name="Purple all_1">
    <p:bg>
      <p:bgPr>
        <a:solidFill>
          <a:srgbClr val="20303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 Layout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89525" y="332400"/>
            <a:ext cx="7826399" cy="85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1" i="0" sz="4800" u="none" cap="none" strike="noStrik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562050" y="1263125"/>
            <a:ext cx="4744200" cy="22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Custom Layout 4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381216" y="46330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onferences.oreilly.com/fluent/fl-ca" TargetMode="External"/><Relationship Id="rId4" Type="http://schemas.openxmlformats.org/officeDocument/2006/relationships/hyperlink" Target="https://conferences.oreilly.com/fluent/fl-ca" TargetMode="External"/><Relationship Id="rId5" Type="http://schemas.openxmlformats.org/officeDocument/2006/relationships/hyperlink" Target="https://conferences.oreilly.com/fluent/fl-ca" TargetMode="External"/><Relationship Id="rId6" Type="http://schemas.openxmlformats.org/officeDocument/2006/relationships/hyperlink" Target="https://en.wikipedia.org/wiki/Time_to_first_byte" TargetMode="External"/><Relationship Id="rId7" Type="http://schemas.openxmlformats.org/officeDocument/2006/relationships/hyperlink" Target="https://en.wikipedia.org/wiki/Time_to_first_byte" TargetMode="External"/><Relationship Id="rId8" Type="http://schemas.openxmlformats.org/officeDocument/2006/relationships/hyperlink" Target="https://en.wikipedia.org/wiki/Time_to_first_byt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royal.pingdom.com/2018/01/18/page-load-time-really-affect-bounce-rate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conferences.oreilly.com/fluent/fl-ca" TargetMode="External"/><Relationship Id="rId4" Type="http://schemas.openxmlformats.org/officeDocument/2006/relationships/hyperlink" Target="https://shiral99.wixsite.com/mysite-20?experiments=se_wPhotoSvgFiltersV2" TargetMode="External"/><Relationship Id="rId5" Type="http://schemas.openxmlformats.org/officeDocument/2006/relationships/hyperlink" Target="https://shiral99.wixsite.com/mysite-20?experiments=se_wPhotoSvgFiltersV2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conferences.oreilly.com/fluent/fl-ca/public/schedule/speakers" TargetMode="External"/><Relationship Id="rId4" Type="http://schemas.openxmlformats.org/officeDocument/2006/relationships/hyperlink" Target="https://conferences.oreilly.com/fluent/fl-ca/public/schedule/speakers" TargetMode="External"/><Relationship Id="rId5" Type="http://schemas.openxmlformats.org/officeDocument/2006/relationships/hyperlink" Target="https://conferences.oreilly.com/fluent/fl-ca/public/schedule/speaker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conferences.oreilly.com/fluent/fl-ca/public/schedule/speakers" TargetMode="External"/><Relationship Id="rId4" Type="http://schemas.openxmlformats.org/officeDocument/2006/relationships/hyperlink" Target="https://conferences.oreilly.com/fluent/fl-ca/public/schedule/speakers" TargetMode="External"/><Relationship Id="rId5" Type="http://schemas.openxmlformats.org/officeDocument/2006/relationships/hyperlink" Target="https://conferences.oreilly.com/fluent/fl-ca/public/schedule/speakers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conferences.oreilly.com/fluent/fl-ca/public/schedule/speakers" TargetMode="External"/><Relationship Id="rId4" Type="http://schemas.openxmlformats.org/officeDocument/2006/relationships/hyperlink" Target="https://conferences.oreilly.com/fluent/fl-ca/public/schedule/speakers" TargetMode="External"/><Relationship Id="rId5" Type="http://schemas.openxmlformats.org/officeDocument/2006/relationships/hyperlink" Target="https://conferences.oreilly.com/fluent/fl-ca/public/schedule/speakers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3c.github.io/performance-timeline/#the-performanceentry-interface" TargetMode="External"/><Relationship Id="rId4" Type="http://schemas.openxmlformats.org/officeDocument/2006/relationships/hyperlink" Target="https://w3c.github.io/longtasks/#taskattributiontiming" TargetMode="External"/><Relationship Id="rId5" Type="http://schemas.openxmlformats.org/officeDocument/2006/relationships/image" Target="../media/image3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conferences.oreilly.com/fluent/fl-ca/public/schedule/speakers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33964" y="2234940"/>
            <a:ext cx="7673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</a:pPr>
            <a:r>
              <a:rPr lang="en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 Shappir, Performance Tech Lead at Wix.com</a:t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33965" y="582033"/>
            <a:ext cx="77115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" sz="4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Performance APIs</a:t>
            </a:r>
            <a:br>
              <a:rPr lang="en" sz="4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4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Deep Dive Workshop</a:t>
            </a:r>
            <a:endParaRPr b="0" i="0" sz="4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83795">
            <a:off x="3843856" y="1836890"/>
            <a:ext cx="6041218" cy="228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992" y="467544"/>
            <a:ext cx="1648272" cy="23297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09189" y="4477854"/>
            <a:ext cx="54009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1200"/>
              <a:buFont typeface="Helvetica Neue Light"/>
              <a:buNone/>
            </a:pP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dansh</a:t>
            </a:r>
            <a:r>
              <a:rPr b="0" i="0" lang="en" sz="1200" u="none" cap="none" strike="noStrik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@wix.com    twitter@</a:t>
            </a: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DanShappir</a:t>
            </a:r>
            <a:r>
              <a:rPr b="0" i="0" lang="en" sz="1200" u="none" cap="none" strike="noStrik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</a:t>
            </a: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www.wix.engineering</a:t>
            </a:r>
            <a:endParaRPr b="0" i="0" sz="1200" u="none" cap="none" strike="noStrik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150" y="483862"/>
            <a:ext cx="1747226" cy="2184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Shape 175"/>
          <p:cNvSpPr/>
          <p:nvPr/>
        </p:nvSpPr>
        <p:spPr>
          <a:xfrm>
            <a:off x="4633475" y="2275163"/>
            <a:ext cx="2090100" cy="3777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4543625" y="2584638"/>
            <a:ext cx="166500" cy="16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4633475" y="1882438"/>
            <a:ext cx="3920400" cy="3777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78" name="Shape 178"/>
          <p:cNvCxnSpPr>
            <a:stCxn id="179" idx="0"/>
            <a:endCxn id="176" idx="4"/>
          </p:cNvCxnSpPr>
          <p:nvPr/>
        </p:nvCxnSpPr>
        <p:spPr>
          <a:xfrm rot="10800000">
            <a:off x="4626875" y="2751138"/>
            <a:ext cx="0" cy="5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0" name="Shape 180"/>
          <p:cNvSpPr txBox="1"/>
          <p:nvPr/>
        </p:nvSpPr>
        <p:spPr>
          <a:xfrm>
            <a:off x="3581825" y="3349613"/>
            <a:ext cx="20901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33CA6"/>
                </a:solidFill>
                <a:latin typeface="Consolas"/>
                <a:ea typeface="Consolas"/>
                <a:cs typeface="Consolas"/>
                <a:sym typeface="Consolas"/>
              </a:rPr>
              <a:t>timeOrigin</a:t>
            </a:r>
            <a:endParaRPr b="1" sz="2400">
              <a:solidFill>
                <a:srgbClr val="733CA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621550" y="3867638"/>
            <a:ext cx="27978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navigation start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worker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execution start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654350" y="2584638"/>
            <a:ext cx="166500" cy="16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Shape 183"/>
          <p:cNvCxnSpPr>
            <a:endCxn id="182" idx="4"/>
          </p:cNvCxnSpPr>
          <p:nvPr/>
        </p:nvCxnSpPr>
        <p:spPr>
          <a:xfrm rot="10800000">
            <a:off x="6737600" y="2751138"/>
            <a:ext cx="0" cy="5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4" name="Shape 184"/>
          <p:cNvSpPr txBox="1"/>
          <p:nvPr/>
        </p:nvSpPr>
        <p:spPr>
          <a:xfrm>
            <a:off x="6482125" y="3349613"/>
            <a:ext cx="13617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33CA6"/>
                </a:solidFill>
                <a:latin typeface="Consolas"/>
                <a:ea typeface="Consolas"/>
                <a:cs typeface="Consolas"/>
                <a:sym typeface="Consolas"/>
              </a:rPr>
              <a:t>now()</a:t>
            </a:r>
            <a:endParaRPr b="1" sz="2400">
              <a:solidFill>
                <a:srgbClr val="733CA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6482125" y="3867638"/>
            <a:ext cx="29772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Time since origin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53250" y="2751125"/>
            <a:ext cx="340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Date.now()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new Date()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are not appropriate.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Shape 187"/>
          <p:cNvSpPr/>
          <p:nvPr/>
        </p:nvSpPr>
        <p:spPr>
          <a:xfrm rot="-1441302">
            <a:off x="2516891" y="1016060"/>
            <a:ext cx="117912" cy="1181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 rot="-1445092">
            <a:off x="2731782" y="1394341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 rot="-1440696">
            <a:off x="2711041" y="1051012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rot="-1440696">
            <a:off x="2544287" y="750290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 rot="-1442760">
            <a:off x="2485923" y="310334"/>
            <a:ext cx="271676" cy="2716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 rot="-1440696">
            <a:off x="2109023" y="210144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 rot="-1445092">
            <a:off x="2336556" y="272153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 rot="-1445092">
            <a:off x="2132247" y="49584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4633475" y="2275163"/>
            <a:ext cx="2090100" cy="3777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4633475" y="1882438"/>
            <a:ext cx="3920400" cy="3777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3699275" y="4437325"/>
            <a:ext cx="4824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Monotonic, uniformly increasing timestamp, unaffected by system clock changes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150" y="483862"/>
            <a:ext cx="1747226" cy="2184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Shape 206"/>
          <p:cNvSpPr/>
          <p:nvPr/>
        </p:nvSpPr>
        <p:spPr>
          <a:xfrm>
            <a:off x="4543625" y="2584638"/>
            <a:ext cx="166500" cy="16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Shape 207"/>
          <p:cNvCxnSpPr>
            <a:endCxn id="206" idx="4"/>
          </p:cNvCxnSpPr>
          <p:nvPr/>
        </p:nvCxnSpPr>
        <p:spPr>
          <a:xfrm rot="10800000">
            <a:off x="4626875" y="2751138"/>
            <a:ext cx="0" cy="5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8" name="Shape 208"/>
          <p:cNvSpPr/>
          <p:nvPr/>
        </p:nvSpPr>
        <p:spPr>
          <a:xfrm>
            <a:off x="6654350" y="2584638"/>
            <a:ext cx="166500" cy="16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Shape 209"/>
          <p:cNvCxnSpPr>
            <a:endCxn id="208" idx="4"/>
          </p:cNvCxnSpPr>
          <p:nvPr/>
        </p:nvCxnSpPr>
        <p:spPr>
          <a:xfrm rot="10800000">
            <a:off x="6737600" y="2751138"/>
            <a:ext cx="0" cy="5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10" name="Shape 210"/>
          <p:cNvGrpSpPr/>
          <p:nvPr/>
        </p:nvGrpSpPr>
        <p:grpSpPr>
          <a:xfrm>
            <a:off x="3699275" y="3877150"/>
            <a:ext cx="3864900" cy="710150"/>
            <a:chOff x="3699275" y="3877150"/>
            <a:chExt cx="3864900" cy="710150"/>
          </a:xfrm>
        </p:grpSpPr>
        <p:sp>
          <p:nvSpPr>
            <p:cNvPr id="211" name="Shape 211"/>
            <p:cNvSpPr txBox="1"/>
            <p:nvPr/>
          </p:nvSpPr>
          <p:spPr>
            <a:xfrm>
              <a:off x="3699275" y="4006500"/>
              <a:ext cx="38649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Consolas"/>
                  <a:ea typeface="Consolas"/>
                  <a:cs typeface="Consolas"/>
                  <a:sym typeface="Consolas"/>
                </a:rPr>
                <a:t>DOMHighResTimeStamp </a:t>
              </a:r>
              <a:endParaRPr b="1" sz="2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5400000">
              <a:off x="5732375" y="2688400"/>
              <a:ext cx="177600" cy="2555100"/>
            </a:xfrm>
            <a:prstGeom prst="rightBrace">
              <a:avLst>
                <a:gd fmla="val 93820" name="adj1"/>
                <a:gd fmla="val 50000" name="adj2"/>
              </a:avLst>
            </a:prstGeom>
            <a:noFill/>
            <a:ln cap="flat" cmpd="sng" w="28575">
              <a:solidFill>
                <a:srgbClr val="733C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Shape 213"/>
          <p:cNvSpPr txBox="1"/>
          <p:nvPr/>
        </p:nvSpPr>
        <p:spPr>
          <a:xfrm>
            <a:off x="3581825" y="3349613"/>
            <a:ext cx="20901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33CA6"/>
                </a:solidFill>
                <a:latin typeface="Consolas"/>
                <a:ea typeface="Consolas"/>
                <a:cs typeface="Consolas"/>
                <a:sym typeface="Consolas"/>
              </a:rPr>
              <a:t>timeOrigin</a:t>
            </a:r>
            <a:endParaRPr b="1" sz="2400">
              <a:solidFill>
                <a:srgbClr val="733CA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6482125" y="3349613"/>
            <a:ext cx="13617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33CA6"/>
                </a:solidFill>
                <a:latin typeface="Consolas"/>
                <a:ea typeface="Consolas"/>
                <a:cs typeface="Consolas"/>
                <a:sym typeface="Consolas"/>
              </a:rPr>
              <a:t>now()</a:t>
            </a:r>
            <a:endParaRPr b="1" sz="2400">
              <a:solidFill>
                <a:srgbClr val="733CA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53238" y="2751113"/>
            <a:ext cx="28995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Instead, we use high resolution timestamps.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Shape 216"/>
          <p:cNvSpPr/>
          <p:nvPr/>
        </p:nvSpPr>
        <p:spPr>
          <a:xfrm rot="-1441302">
            <a:off x="2516891" y="1016060"/>
            <a:ext cx="117912" cy="1181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 rot="-1445092">
            <a:off x="2731782" y="1394341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 rot="-1440696">
            <a:off x="2711041" y="1051012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 rot="-1440696">
            <a:off x="2544287" y="750290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 rot="-1442760">
            <a:off x="2485923" y="310334"/>
            <a:ext cx="271676" cy="2716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 rot="-1440696">
            <a:off x="2109023" y="210144"/>
            <a:ext cx="177675" cy="1776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 rot="-1445092">
            <a:off x="2336556" y="272153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 rot="-1445092">
            <a:off x="2132247" y="49584"/>
            <a:ext cx="71308" cy="715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501650" y="1974800"/>
            <a:ext cx="77220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interface Performance {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DOMHighResTimeStamp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now()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readonly attribute </a:t>
            </a:r>
            <a:r>
              <a:rPr b="1"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DOMHighResTimeStamp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timeOrigin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object toJSON();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window.performance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now()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window.performance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timeorigin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#1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Resolution Time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501650" y="1974800"/>
            <a:ext cx="77220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interface Performance {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DOMHighResTimeStamp now()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readonly attribute </a:t>
            </a: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DOMHighResTimeStamp timeOrigin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object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toJSON()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window.performance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now()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window.performance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timeorigin</a:t>
            </a:r>
            <a:r>
              <a:rPr lang="en" sz="1600">
                <a:solidFill>
                  <a:srgbClr val="131D25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131D2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01650" y="1176050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toJSON method </a:t>
            </a:r>
            <a:r>
              <a:rPr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most performance interfaces</a:t>
            </a:r>
            <a:r>
              <a:rPr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6363"/>
            <a:ext cx="88392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152400" y="874600"/>
            <a:ext cx="8208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Can I use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Resolution Time API</a:t>
            </a: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#1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Resolution Time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501650" y="1888500"/>
            <a:ext cx="75858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the Dev Tools Console</a:t>
            </a:r>
            <a:b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the time of an empty loop with 1,000,000 iterations</a:t>
            </a:r>
            <a:b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the time of an empty loop with 1,000,000,000 iterations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2933775" y="2069625"/>
            <a:ext cx="3098400" cy="3777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153250" y="2736025"/>
            <a:ext cx="88413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From the users’ perspective, they wait from clicking the link until the content is displayed. 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52" y="733199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61935" l="0" r="48181" t="0"/>
          <a:stretch/>
        </p:blipFill>
        <p:spPr>
          <a:xfrm>
            <a:off x="564217" y="850385"/>
            <a:ext cx="2486284" cy="15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523" y="733199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 b="0" l="8554" r="8554" t="0"/>
          <a:stretch/>
        </p:blipFill>
        <p:spPr>
          <a:xfrm>
            <a:off x="6111489" y="850385"/>
            <a:ext cx="2486282" cy="15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160396" y="3933400"/>
            <a:ext cx="88413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Link is clicked before your code is even loaded.</a:t>
            </a:r>
            <a:b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Difficult to determine when content is </a:t>
            </a:r>
            <a: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initially</a:t>
            </a:r>
            <a: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 displayed.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3266700" y="1434375"/>
            <a:ext cx="26286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Load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68" name="Shape 268"/>
          <p:cNvSpPr/>
          <p:nvPr/>
        </p:nvSpPr>
        <p:spPr>
          <a:xfrm>
            <a:off x="2546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124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701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4279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8575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5435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013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590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7168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621100" y="2187600"/>
            <a:ext cx="414000" cy="3828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32133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79115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354425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946688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524475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6109700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67019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23600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153250" y="2911150"/>
            <a:ext cx="23505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Browsers store info for performance related events in an internal buffer.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2546350" y="570475"/>
            <a:ext cx="3533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PerformanceEntry </a:t>
            </a:r>
            <a:endParaRPr b="1"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88" name="Shape 288"/>
          <p:cNvCxnSpPr/>
          <p:nvPr/>
        </p:nvCxnSpPr>
        <p:spPr>
          <a:xfrm rot="10800000">
            <a:off x="2791313" y="1476875"/>
            <a:ext cx="0" cy="88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89" name="Shape 289"/>
          <p:cNvSpPr txBox="1"/>
          <p:nvPr/>
        </p:nvSpPr>
        <p:spPr>
          <a:xfrm>
            <a:off x="2546350" y="914125"/>
            <a:ext cx="36447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 collection of related metrics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40969" l="5355" r="72622" t="30285"/>
          <a:stretch/>
        </p:blipFill>
        <p:spPr>
          <a:xfrm>
            <a:off x="7881456" y="2260043"/>
            <a:ext cx="1229700" cy="90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b="36493" l="26446" r="53642" t="34766"/>
          <a:stretch/>
        </p:blipFill>
        <p:spPr>
          <a:xfrm>
            <a:off x="1040725" y="2051225"/>
            <a:ext cx="1112100" cy="90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8310925" y="128545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8364625" y="17110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482525" y="19429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387875" y="209010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8459275" y="14060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429425" y="1063438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8531988" y="652975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8251825" y="392863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8460600" y="5251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8364625" y="2386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Shape 303"/>
          <p:cNvGrpSpPr/>
          <p:nvPr/>
        </p:nvGrpSpPr>
        <p:grpSpPr>
          <a:xfrm>
            <a:off x="2621125" y="2765400"/>
            <a:ext cx="5026250" cy="937750"/>
            <a:chOff x="2621125" y="2765400"/>
            <a:chExt cx="5026250" cy="937750"/>
          </a:xfrm>
        </p:grpSpPr>
        <p:sp>
          <p:nvSpPr>
            <p:cNvPr id="304" name="Shape 304"/>
            <p:cNvSpPr txBox="1"/>
            <p:nvPr/>
          </p:nvSpPr>
          <p:spPr>
            <a:xfrm>
              <a:off x="3627375" y="2911150"/>
              <a:ext cx="40200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Helvetica Neue Light"/>
                <a:buNone/>
              </a:pPr>
              <a:r>
                <a:rPr b="1" lang="en" sz="16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Stored info is exposed via API as a sequence of PerformanceEntry items, </a:t>
              </a:r>
              <a:r>
                <a:rPr b="1" lang="en" sz="16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sorted by event start time</a:t>
              </a:r>
              <a:r>
                <a:rPr b="1" lang="en" sz="16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b="1" sz="16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 rot="5400000">
              <a:off x="5056525" y="330000"/>
              <a:ext cx="155400" cy="5026200"/>
            </a:xfrm>
            <a:prstGeom prst="rightBrace">
              <a:avLst>
                <a:gd fmla="val 87516" name="adj1"/>
                <a:gd fmla="val 50000" name="adj2"/>
              </a:avLst>
            </a:prstGeom>
            <a:noFill/>
            <a:ln cap="flat" cmpd="sng" w="28575">
              <a:solidFill>
                <a:srgbClr val="EB57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3213248" y="3100400"/>
            <a:ext cx="235200" cy="2196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3448450" y="2989350"/>
            <a:ext cx="34218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NavigationTiming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ResourceTiming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PaintTiming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Mark</a:t>
            </a:r>
            <a:endParaRPr b="1"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Measure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LongTaskTiming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Performance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FrameTiming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213248" y="3378125"/>
            <a:ext cx="235200" cy="2196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3213248" y="3655850"/>
            <a:ext cx="235200" cy="2196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213248" y="3933575"/>
            <a:ext cx="235200" cy="21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213248" y="4211300"/>
            <a:ext cx="235200" cy="21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213248" y="4489025"/>
            <a:ext cx="235200" cy="21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3213248" y="4766750"/>
            <a:ext cx="235200" cy="2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9" name="Shape 319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20" name="Shape 320"/>
          <p:cNvSpPr/>
          <p:nvPr/>
        </p:nvSpPr>
        <p:spPr>
          <a:xfrm>
            <a:off x="2546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3124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701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4279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48575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5435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013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6590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7168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153250" y="2908775"/>
            <a:ext cx="3060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Entries have a specific derived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(based on event).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40969" l="5355" r="72622" t="30285"/>
          <a:stretch/>
        </p:blipFill>
        <p:spPr>
          <a:xfrm>
            <a:off x="7881456" y="2260043"/>
            <a:ext cx="1229700" cy="90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b="36493" l="26446" r="53642" t="34766"/>
          <a:stretch/>
        </p:blipFill>
        <p:spPr>
          <a:xfrm>
            <a:off x="1040725" y="2051225"/>
            <a:ext cx="1112100" cy="90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8310925" y="128545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364625" y="17110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8482525" y="19429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8387875" y="209010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459275" y="14060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429425" y="1063438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531988" y="652975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8251825" y="392863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8460600" y="5251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8364625" y="2386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621100" y="2187600"/>
            <a:ext cx="414000" cy="3828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2133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379115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4354425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946688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524475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109700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7019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723600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2546350" y="570475"/>
            <a:ext cx="3533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PerformanceEntry </a:t>
            </a:r>
            <a:endParaRPr b="1"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53" name="Shape 353"/>
          <p:cNvCxnSpPr/>
          <p:nvPr/>
        </p:nvCxnSpPr>
        <p:spPr>
          <a:xfrm rot="10800000">
            <a:off x="2791313" y="1476875"/>
            <a:ext cx="0" cy="88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4" name="Shape 354"/>
          <p:cNvSpPr txBox="1"/>
          <p:nvPr/>
        </p:nvSpPr>
        <p:spPr>
          <a:xfrm>
            <a:off x="2546350" y="914125"/>
            <a:ext cx="36447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 collection of related metrics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501650" y="1974800"/>
            <a:ext cx="8274600" cy="24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partial interface Performance 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PerformanceEntryList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PerformanceEntryList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getEntriesByType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(DOMString type);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PerformanceEntryList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getEntriesByName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(DOMString name,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optional DOMString type);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sequence&lt;PerformanceEntry&gt;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PerformanceEntryList;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#2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Timeline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512925" y="1864050"/>
            <a:ext cx="18879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b="1" lang="en" sz="6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Hi. </a:t>
            </a:r>
            <a:endParaRPr b="0" i="0" sz="3000" u="none" cap="none" strike="noStrike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207897" y="3651870"/>
            <a:ext cx="936000" cy="8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9956800" y="2040467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16998" l="0" r="6288" t="0"/>
          <a:stretch/>
        </p:blipFill>
        <p:spPr>
          <a:xfrm>
            <a:off x="2234700" y="1473000"/>
            <a:ext cx="1994700" cy="17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2925" y="3013800"/>
            <a:ext cx="54207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I’m Dan</a:t>
            </a:r>
            <a:endParaRPr sz="3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Performance Tech Lead at Wix R&amp;D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over 100 Million sites load and execute faster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512925" y="4536275"/>
            <a:ext cx="7197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1200"/>
              <a:buFont typeface="Helvetica Neue Light"/>
              <a:buNone/>
            </a:pPr>
            <a:r>
              <a:rPr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dansh</a:t>
            </a:r>
            <a:r>
              <a:rPr i="0" lang="en" sz="1800" u="none" cap="none" strike="noStrik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@wix.com    twitter@</a:t>
            </a:r>
            <a:r>
              <a:rPr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DanShappir</a:t>
            </a:r>
            <a:r>
              <a:rPr i="0" lang="en" sz="1800" u="none" cap="none" strike="noStrik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www.wix.engineering</a:t>
            </a:r>
            <a:endParaRPr i="0" sz="1800" u="none" cap="none" strike="noStrike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501650" y="1974800"/>
            <a:ext cx="82746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interface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PerformanceEntry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DOMString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DOMString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entryType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DOMHighResTimeStamp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startTime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DOMHighResTimeStamp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duration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501650" y="488875"/>
            <a:ext cx="82746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#2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Timeline </a:t>
            </a:r>
            <a:r>
              <a:rPr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(cont)</a:t>
            </a:r>
            <a:endParaRPr sz="30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6" name="Shape 376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77" name="Shape 377"/>
          <p:cNvSpPr/>
          <p:nvPr/>
        </p:nvSpPr>
        <p:spPr>
          <a:xfrm>
            <a:off x="2546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124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3701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279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8575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54353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60131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65909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7168750" y="20900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36493" l="26446" r="53642" t="34766"/>
          <a:stretch/>
        </p:blipFill>
        <p:spPr>
          <a:xfrm>
            <a:off x="1040725" y="2051225"/>
            <a:ext cx="1112100" cy="90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8310925" y="128545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8364625" y="17110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8482525" y="19429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8387875" y="209010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8459275" y="14060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8429425" y="1063438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8531988" y="652975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8251825" y="392863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8460600" y="5251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621100" y="2187600"/>
            <a:ext cx="414000" cy="3828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32133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79115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354425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4946688" y="2187600"/>
            <a:ext cx="414000" cy="3828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5524475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109700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6701963" y="2187600"/>
            <a:ext cx="414000" cy="382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236000" y="2187600"/>
            <a:ext cx="414000" cy="38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6" name="Shape 406"/>
          <p:cNvCxnSpPr/>
          <p:nvPr/>
        </p:nvCxnSpPr>
        <p:spPr>
          <a:xfrm rot="10800000">
            <a:off x="2812088" y="2423250"/>
            <a:ext cx="0" cy="29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7" name="Shape 407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Shape 408"/>
          <p:cNvSpPr txBox="1"/>
          <p:nvPr/>
        </p:nvSpPr>
        <p:spPr>
          <a:xfrm>
            <a:off x="2546338" y="630550"/>
            <a:ext cx="47175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quickly does the page’s HTML load?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2546351" y="2569075"/>
            <a:ext cx="65112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First entry in the 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buffer 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contains HTML load info. </a:t>
            </a:r>
            <a:endParaRPr b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0" name="Shape 410"/>
          <p:cNvGrpSpPr/>
          <p:nvPr/>
        </p:nvGrpSpPr>
        <p:grpSpPr>
          <a:xfrm>
            <a:off x="153252" y="3163249"/>
            <a:ext cx="8841300" cy="1866574"/>
            <a:chOff x="153252" y="3163249"/>
            <a:chExt cx="8841300" cy="1866574"/>
          </a:xfrm>
        </p:grpSpPr>
        <p:sp>
          <p:nvSpPr>
            <p:cNvPr id="411" name="Shape 411"/>
            <p:cNvSpPr/>
            <p:nvPr/>
          </p:nvSpPr>
          <p:spPr>
            <a:xfrm>
              <a:off x="3050500" y="4499675"/>
              <a:ext cx="2981400" cy="377700"/>
            </a:xfrm>
            <a:prstGeom prst="rect">
              <a:avLst/>
            </a:prstGeom>
            <a:solidFill>
              <a:srgbClr val="733CA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412" name="Shape 4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00523" y="3163249"/>
              <a:ext cx="3294029" cy="18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Shape 4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252" y="3163249"/>
              <a:ext cx="3294029" cy="18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Shape 414"/>
            <p:cNvPicPr preferRelativeResize="0"/>
            <p:nvPr/>
          </p:nvPicPr>
          <p:blipFill rotWithShape="1">
            <a:blip r:embed="rId6">
              <a:alphaModFix/>
            </a:blip>
            <a:srcRect b="61935" l="0" r="48181" t="0"/>
            <a:stretch/>
          </p:blipFill>
          <p:spPr>
            <a:xfrm>
              <a:off x="564217" y="3280435"/>
              <a:ext cx="2486284" cy="1596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Shape 415"/>
            <p:cNvPicPr preferRelativeResize="0"/>
            <p:nvPr/>
          </p:nvPicPr>
          <p:blipFill rotWithShape="1">
            <a:blip r:embed="rId7">
              <a:alphaModFix/>
            </a:blip>
            <a:srcRect b="0" l="8554" r="8554" t="0"/>
            <a:stretch/>
          </p:blipFill>
          <p:spPr>
            <a:xfrm>
              <a:off x="6111489" y="3280435"/>
              <a:ext cx="2486282" cy="1596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Shape 416"/>
            <p:cNvSpPr txBox="1"/>
            <p:nvPr/>
          </p:nvSpPr>
          <p:spPr>
            <a:xfrm>
              <a:off x="3266700" y="3796575"/>
              <a:ext cx="26286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7030A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Navigation Timing</a:t>
              </a:r>
              <a:endParaRPr/>
            </a:p>
          </p:txBody>
        </p:sp>
      </p:grpSp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 b="40969" l="5355" r="72622" t="30285"/>
          <a:stretch/>
        </p:blipFill>
        <p:spPr>
          <a:xfrm>
            <a:off x="7881456" y="2260043"/>
            <a:ext cx="1229700" cy="90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445425" y="1140000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startTime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redirectStart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redirectEnd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fetchStart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1799038" y="419900"/>
            <a:ext cx="2628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Breaking Down the Navigation Timing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445413" y="2419325"/>
            <a:ext cx="8172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Prompt for unload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336479" y="2419325"/>
            <a:ext cx="8988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redirect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2309146" y="2419325"/>
            <a:ext cx="7335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 cache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3116512" y="2419325"/>
            <a:ext cx="5706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3760979" y="2419325"/>
            <a:ext cx="5706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TCP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9" name="Shape 429"/>
          <p:cNvGrpSpPr/>
          <p:nvPr/>
        </p:nvGrpSpPr>
        <p:grpSpPr>
          <a:xfrm>
            <a:off x="4405445" y="2419325"/>
            <a:ext cx="1874107" cy="770100"/>
            <a:chOff x="4587600" y="2599775"/>
            <a:chExt cx="1874107" cy="770100"/>
          </a:xfrm>
        </p:grpSpPr>
        <p:sp>
          <p:nvSpPr>
            <p:cNvPr id="430" name="Shape 430"/>
            <p:cNvSpPr/>
            <p:nvPr/>
          </p:nvSpPr>
          <p:spPr>
            <a:xfrm>
              <a:off x="4587600" y="2599775"/>
              <a:ext cx="876600" cy="770100"/>
            </a:xfrm>
            <a:prstGeom prst="rect">
              <a:avLst/>
            </a:prstGeom>
            <a:solidFill>
              <a:srgbClr val="733CA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Request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5464207" y="2599775"/>
              <a:ext cx="997500" cy="770100"/>
            </a:xfrm>
            <a:prstGeom prst="rect">
              <a:avLst/>
            </a:prstGeom>
            <a:solidFill>
              <a:srgbClr val="733CA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Response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32" name="Shape 432"/>
          <p:cNvSpPr/>
          <p:nvPr/>
        </p:nvSpPr>
        <p:spPr>
          <a:xfrm>
            <a:off x="6353418" y="2419325"/>
            <a:ext cx="16182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8045485" y="2419325"/>
            <a:ext cx="6531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2871525" y="3699575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domainLookupStart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domainLookupEnd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secureConnectionStart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395425" y="3115950"/>
            <a:ext cx="773700" cy="4773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unload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6523238" y="3096975"/>
            <a:ext cx="1234500" cy="4773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DomContentLoaded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7" name="Shape 437"/>
          <p:cNvCxnSpPr>
            <a:endCxn id="438" idx="1"/>
          </p:cNvCxnSpPr>
          <p:nvPr/>
        </p:nvCxnSpPr>
        <p:spPr>
          <a:xfrm rot="5400000">
            <a:off x="2686600" y="3458100"/>
            <a:ext cx="716700" cy="177600"/>
          </a:xfrm>
          <a:prstGeom prst="bentConnector4">
            <a:avLst>
              <a:gd fmla="val 44851" name="adj1"/>
              <a:gd fmla="val 14482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38" name="Shape 438"/>
          <p:cNvSpPr/>
          <p:nvPr/>
        </p:nvSpPr>
        <p:spPr>
          <a:xfrm>
            <a:off x="2956150" y="3831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4251550" y="4048736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3772200" y="4256497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4610025" y="4454758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938975" y="3752813"/>
            <a:ext cx="1693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unloadEventStart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unloadEventEnd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526125" y="12719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326675" y="14862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231425" y="16957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2169125" y="24264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7" name="Shape 447"/>
          <p:cNvCxnSpPr>
            <a:stCxn id="446" idx="0"/>
            <a:endCxn id="448" idx="3"/>
          </p:cNvCxnSpPr>
          <p:nvPr/>
        </p:nvCxnSpPr>
        <p:spPr>
          <a:xfrm flipH="1" rot="5400000">
            <a:off x="1647875" y="1747975"/>
            <a:ext cx="447300" cy="9096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48" name="Shape 448"/>
          <p:cNvSpPr/>
          <p:nvPr/>
        </p:nvSpPr>
        <p:spPr>
          <a:xfrm>
            <a:off x="1102325" y="19053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9" name="Shape 449"/>
          <p:cNvCxnSpPr>
            <a:stCxn id="450" idx="0"/>
            <a:endCxn id="445" idx="3"/>
          </p:cNvCxnSpPr>
          <p:nvPr/>
        </p:nvCxnSpPr>
        <p:spPr>
          <a:xfrm flipH="1" rot="5400000">
            <a:off x="1539313" y="1776175"/>
            <a:ext cx="656700" cy="6438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50" name="Shape 450"/>
          <p:cNvSpPr/>
          <p:nvPr/>
        </p:nvSpPr>
        <p:spPr>
          <a:xfrm>
            <a:off x="2032363" y="24264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1" name="Shape 451"/>
          <p:cNvCxnSpPr>
            <a:endCxn id="444" idx="3"/>
          </p:cNvCxnSpPr>
          <p:nvPr/>
        </p:nvCxnSpPr>
        <p:spPr>
          <a:xfrm rot="-5400000">
            <a:off x="1065825" y="1841875"/>
            <a:ext cx="857100" cy="293400"/>
          </a:xfrm>
          <a:prstGeom prst="bentConnector4">
            <a:avLst>
              <a:gd fmla="val 20572" name="adj1"/>
              <a:gd fmla="val 181161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2" name="Shape 452"/>
          <p:cNvCxnSpPr>
            <a:endCxn id="443" idx="1"/>
          </p:cNvCxnSpPr>
          <p:nvPr/>
        </p:nvCxnSpPr>
        <p:spPr>
          <a:xfrm flipH="1" rot="5400000">
            <a:off x="346425" y="1525425"/>
            <a:ext cx="1085700" cy="726300"/>
          </a:xfrm>
          <a:prstGeom prst="bentConnector4">
            <a:avLst>
              <a:gd fmla="val 17998" name="adj1"/>
              <a:gd fmla="val 132786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53" name="Shape 453"/>
          <p:cNvSpPr/>
          <p:nvPr/>
        </p:nvSpPr>
        <p:spPr>
          <a:xfrm>
            <a:off x="1033275" y="38743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123900" y="40820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5" name="Shape 455"/>
          <p:cNvCxnSpPr>
            <a:stCxn id="456" idx="2"/>
            <a:endCxn id="453" idx="1"/>
          </p:cNvCxnSpPr>
          <p:nvPr/>
        </p:nvCxnSpPr>
        <p:spPr>
          <a:xfrm rot="5400000">
            <a:off x="1044075" y="3582575"/>
            <a:ext cx="354900" cy="376200"/>
          </a:xfrm>
          <a:prstGeom prst="bentConnector4">
            <a:avLst>
              <a:gd fmla="val 39603" name="adj1"/>
              <a:gd fmla="val 163207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56" name="Shape 456"/>
          <p:cNvSpPr/>
          <p:nvPr/>
        </p:nvSpPr>
        <p:spPr>
          <a:xfrm>
            <a:off x="1252425" y="34456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994750" y="34456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8" name="Shape 458"/>
          <p:cNvCxnSpPr>
            <a:stCxn id="457" idx="2"/>
            <a:endCxn id="454" idx="3"/>
          </p:cNvCxnSpPr>
          <p:nvPr/>
        </p:nvCxnSpPr>
        <p:spPr>
          <a:xfrm flipH="1" rot="-5400000">
            <a:off x="2013800" y="3731375"/>
            <a:ext cx="562800" cy="286500"/>
          </a:xfrm>
          <a:prstGeom prst="bentConnector4">
            <a:avLst>
              <a:gd fmla="val 43430" name="adj1"/>
              <a:gd fmla="val 183063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9" name="Shape 459"/>
          <p:cNvCxnSpPr>
            <a:stCxn id="460" idx="2"/>
            <a:endCxn id="439" idx="3"/>
          </p:cNvCxnSpPr>
          <p:nvPr/>
        </p:nvCxnSpPr>
        <p:spPr>
          <a:xfrm flipH="1" rot="-5400000">
            <a:off x="3649000" y="3205350"/>
            <a:ext cx="933900" cy="900300"/>
          </a:xfrm>
          <a:prstGeom prst="bentConnector4">
            <a:avLst>
              <a:gd fmla="val 46053" name="adj1"/>
              <a:gd fmla="val 126433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60" name="Shape 460"/>
          <p:cNvSpPr/>
          <p:nvPr/>
        </p:nvSpPr>
        <p:spPr>
          <a:xfrm>
            <a:off x="3508600" y="30409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1" name="Shape 461"/>
          <p:cNvCxnSpPr>
            <a:stCxn id="462" idx="2"/>
            <a:endCxn id="440" idx="3"/>
          </p:cNvCxnSpPr>
          <p:nvPr/>
        </p:nvCxnSpPr>
        <p:spPr>
          <a:xfrm flipH="1" rot="-5400000">
            <a:off x="3376475" y="3620100"/>
            <a:ext cx="1141800" cy="278700"/>
          </a:xfrm>
          <a:prstGeom prst="bentConnector4">
            <a:avLst>
              <a:gd fmla="val 30448" name="adj1"/>
              <a:gd fmla="val 400574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62" name="Shape 462"/>
          <p:cNvSpPr/>
          <p:nvPr/>
        </p:nvSpPr>
        <p:spPr>
          <a:xfrm>
            <a:off x="3650825" y="30409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4077738" y="4664308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3808025" y="30409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4160450" y="30409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6" name="Shape 466"/>
          <p:cNvCxnSpPr>
            <a:stCxn id="464" idx="2"/>
            <a:endCxn id="441" idx="3"/>
          </p:cNvCxnSpPr>
          <p:nvPr/>
        </p:nvCxnSpPr>
        <p:spPr>
          <a:xfrm flipH="1" rot="-5400000">
            <a:off x="3774725" y="3379050"/>
            <a:ext cx="1340100" cy="959100"/>
          </a:xfrm>
          <a:prstGeom prst="bentConnector4">
            <a:avLst>
              <a:gd fmla="val 20610" name="adj1"/>
              <a:gd fmla="val 113419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67" name="Shape 467"/>
          <p:cNvCxnSpPr>
            <a:stCxn id="465" idx="2"/>
            <a:endCxn id="463" idx="3"/>
          </p:cNvCxnSpPr>
          <p:nvPr/>
        </p:nvCxnSpPr>
        <p:spPr>
          <a:xfrm flipH="1" rot="-5400000">
            <a:off x="3580100" y="3926100"/>
            <a:ext cx="1549500" cy="74400"/>
          </a:xfrm>
          <a:prstGeom prst="bentConnector4">
            <a:avLst>
              <a:gd fmla="val 11371" name="adj1"/>
              <a:gd fmla="val 1142036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68" name="Shape 468"/>
          <p:cNvSpPr txBox="1"/>
          <p:nvPr/>
        </p:nvSpPr>
        <p:spPr>
          <a:xfrm>
            <a:off x="6279550" y="1140000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requestStart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responseStart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responseEnd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6341825" y="3924700"/>
            <a:ext cx="2889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domInteractive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domContentLoadedEventStart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domContentLoadedEventEnd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domComplete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7608150" y="1703450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loadEvent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loadEvent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6353425" y="12719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2" name="Shape 472"/>
          <p:cNvCxnSpPr>
            <a:stCxn id="473" idx="0"/>
            <a:endCxn id="471" idx="1"/>
          </p:cNvCxnSpPr>
          <p:nvPr/>
        </p:nvCxnSpPr>
        <p:spPr>
          <a:xfrm rot="-5400000">
            <a:off x="4845675" y="918625"/>
            <a:ext cx="1080600" cy="19350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73" name="Shape 473"/>
          <p:cNvSpPr/>
          <p:nvPr/>
        </p:nvSpPr>
        <p:spPr>
          <a:xfrm>
            <a:off x="4261275" y="24264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6353425" y="14862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5185300" y="24264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6" name="Shape 476"/>
          <p:cNvCxnSpPr>
            <a:stCxn id="475" idx="0"/>
            <a:endCxn id="474" idx="1"/>
          </p:cNvCxnSpPr>
          <p:nvPr/>
        </p:nvCxnSpPr>
        <p:spPr>
          <a:xfrm rot="-5400000">
            <a:off x="5414800" y="1487725"/>
            <a:ext cx="866400" cy="10110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77" name="Shape 477"/>
          <p:cNvSpPr/>
          <p:nvPr/>
        </p:nvSpPr>
        <p:spPr>
          <a:xfrm>
            <a:off x="6109325" y="24264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6353425" y="17005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9" name="Shape 479"/>
          <p:cNvCxnSpPr>
            <a:stCxn id="477" idx="0"/>
            <a:endCxn id="478" idx="1"/>
          </p:cNvCxnSpPr>
          <p:nvPr/>
        </p:nvCxnSpPr>
        <p:spPr>
          <a:xfrm rot="-5400000">
            <a:off x="5983925" y="2056825"/>
            <a:ext cx="652200" cy="870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80" name="Shape 480"/>
          <p:cNvCxnSpPr>
            <a:stCxn id="481" idx="2"/>
            <a:endCxn id="482" idx="1"/>
          </p:cNvCxnSpPr>
          <p:nvPr/>
        </p:nvCxnSpPr>
        <p:spPr>
          <a:xfrm rot="5400000">
            <a:off x="5998050" y="3669075"/>
            <a:ext cx="912600" cy="61200"/>
          </a:xfrm>
          <a:prstGeom prst="bentConnector4">
            <a:avLst>
              <a:gd fmla="val 15878" name="adj1"/>
              <a:gd fmla="val 489134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82" name="Shape 482"/>
          <p:cNvSpPr/>
          <p:nvPr/>
        </p:nvSpPr>
        <p:spPr>
          <a:xfrm>
            <a:off x="6423725" y="40820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6423725" y="425650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6423725" y="44910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423725" y="4683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6327750" y="30957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6" name="Shape 486"/>
          <p:cNvCxnSpPr>
            <a:endCxn id="483" idx="1"/>
          </p:cNvCxnSpPr>
          <p:nvPr/>
        </p:nvCxnSpPr>
        <p:spPr>
          <a:xfrm rot="5400000">
            <a:off x="6094025" y="3910600"/>
            <a:ext cx="749400" cy="90000"/>
          </a:xfrm>
          <a:prstGeom prst="bentConnector4">
            <a:avLst>
              <a:gd fmla="val 45076" name="adj1"/>
              <a:gd fmla="val 473278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87" name="Shape 487"/>
          <p:cNvSpPr/>
          <p:nvPr/>
        </p:nvSpPr>
        <p:spPr>
          <a:xfrm>
            <a:off x="7356875" y="4683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7671275" y="30957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9" name="Shape 489"/>
          <p:cNvCxnSpPr>
            <a:stCxn id="488" idx="2"/>
            <a:endCxn id="487" idx="3"/>
          </p:cNvCxnSpPr>
          <p:nvPr/>
        </p:nvCxnSpPr>
        <p:spPr>
          <a:xfrm rot="5400000">
            <a:off x="6992975" y="3921675"/>
            <a:ext cx="1513800" cy="1572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90" name="Shape 490"/>
          <p:cNvCxnSpPr>
            <a:stCxn id="491" idx="2"/>
            <a:endCxn id="484" idx="1"/>
          </p:cNvCxnSpPr>
          <p:nvPr/>
        </p:nvCxnSpPr>
        <p:spPr>
          <a:xfrm rot="5400000">
            <a:off x="6591575" y="3406575"/>
            <a:ext cx="990600" cy="1326000"/>
          </a:xfrm>
          <a:prstGeom prst="bentConnector4">
            <a:avLst>
              <a:gd fmla="val 23837" name="adj1"/>
              <a:gd fmla="val 135402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91" name="Shape 491"/>
          <p:cNvSpPr/>
          <p:nvPr/>
        </p:nvSpPr>
        <p:spPr>
          <a:xfrm>
            <a:off x="7592675" y="34266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671275" y="18106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8582375" y="20527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4" name="Shape 494"/>
          <p:cNvCxnSpPr>
            <a:endCxn id="492" idx="1"/>
          </p:cNvCxnSpPr>
          <p:nvPr/>
        </p:nvCxnSpPr>
        <p:spPr>
          <a:xfrm flipH="1" rot="5400000">
            <a:off x="7574225" y="1981525"/>
            <a:ext cx="568200" cy="374100"/>
          </a:xfrm>
          <a:prstGeom prst="bentConnector4">
            <a:avLst>
              <a:gd fmla="val 28625" name="adj1"/>
              <a:gd fmla="val 163653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95" name="Shape 495"/>
          <p:cNvCxnSpPr>
            <a:endCxn id="493" idx="3"/>
          </p:cNvCxnSpPr>
          <p:nvPr/>
        </p:nvCxnSpPr>
        <p:spPr>
          <a:xfrm rot="-5400000">
            <a:off x="8624375" y="2180275"/>
            <a:ext cx="326100" cy="218700"/>
          </a:xfrm>
          <a:prstGeom prst="bentConnector4">
            <a:avLst>
              <a:gd fmla="val 46466" name="adj1"/>
              <a:gd fmla="val 208882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643725" y="720750"/>
            <a:ext cx="72327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PerformanceNavigationTiming obtained by</a:t>
            </a:r>
            <a:r>
              <a:rPr lang="en"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Timeline API</a:t>
            </a:r>
            <a:endParaRPr sz="24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643725" y="1752525"/>
            <a:ext cx="72327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getEntriesByType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navigation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799450" y="2346900"/>
            <a:ext cx="65727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entryType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"navigation"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startTime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duration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time until after 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onload</a:t>
            </a:r>
            <a:endParaRPr b="1"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"navigate", "reload", "back_forward", ...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transferSize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encodedBodySize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decodedBodySize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nextHopProtocol: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"http/1.1", "h2", ...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5" name="Shape 505"/>
          <p:cNvCxnSpPr>
            <a:endCxn id="502" idx="1"/>
          </p:cNvCxnSpPr>
          <p:nvPr/>
        </p:nvCxnSpPr>
        <p:spPr>
          <a:xfrm flipH="1" rot="-5400000">
            <a:off x="1067900" y="2357700"/>
            <a:ext cx="871500" cy="591600"/>
          </a:xfrm>
          <a:prstGeom prst="curved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25" y="1230450"/>
            <a:ext cx="62865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517325" y="555450"/>
            <a:ext cx="82089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Can I use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PerformanceNavigationTiming</a:t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#2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Timeline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501650" y="1888500"/>
            <a:ext cx="72414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O’Reilly Fluent Conference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DNS lookup time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TTFB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8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for 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cached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 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uncached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/>
        </p:nvSpPr>
        <p:spPr>
          <a:xfrm>
            <a:off x="501650" y="1974800"/>
            <a:ext cx="82746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window.performance.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timing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access navigation timings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indow.performance.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navigation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access navigation type and redirect count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EB5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B5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#3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Navigation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540475" y="4067850"/>
            <a:ext cx="1513200" cy="10758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</a:t>
            </a:r>
            <a:r>
              <a:rPr lang="en"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older browsers</a:t>
            </a:r>
            <a:endParaRPr sz="24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25" name="Shape 525"/>
          <p:cNvGrpSpPr/>
          <p:nvPr/>
        </p:nvGrpSpPr>
        <p:grpSpPr>
          <a:xfrm>
            <a:off x="3347425" y="2675850"/>
            <a:ext cx="5053800" cy="926700"/>
            <a:chOff x="3347425" y="2675850"/>
            <a:chExt cx="5053800" cy="926700"/>
          </a:xfrm>
        </p:grpSpPr>
        <p:sp>
          <p:nvSpPr>
            <p:cNvPr id="526" name="Shape 526"/>
            <p:cNvSpPr txBox="1"/>
            <p:nvPr/>
          </p:nvSpPr>
          <p:spPr>
            <a:xfrm>
              <a:off x="3347425" y="3229050"/>
              <a:ext cx="5053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B0F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Time values are Unix Epoch, like Date.now()</a:t>
              </a:r>
              <a:endParaRPr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27" name="Shape 527"/>
            <p:cNvCxnSpPr>
              <a:stCxn id="528" idx="2"/>
              <a:endCxn id="526" idx="1"/>
            </p:cNvCxnSpPr>
            <p:nvPr/>
          </p:nvCxnSpPr>
          <p:spPr>
            <a:xfrm flipH="1" rot="-5400000">
              <a:off x="2977675" y="3045600"/>
              <a:ext cx="740100" cy="600"/>
            </a:xfrm>
            <a:prstGeom prst="bentConnector4">
              <a:avLst>
                <a:gd fmla="val 37373" name="adj1"/>
                <a:gd fmla="val -39687500" name="adj2"/>
              </a:avLst>
            </a:prstGeom>
            <a:noFill/>
            <a:ln cap="flat" cmpd="sng" w="9525">
              <a:solidFill>
                <a:srgbClr val="00B0F0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29" name="Shape 529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2977825" y="2467650"/>
            <a:ext cx="7392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475569" y="1156175"/>
            <a:ext cx="2603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Resolution Time 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Shape 536"/>
          <p:cNvSpPr txBox="1"/>
          <p:nvPr/>
        </p:nvSpPr>
        <p:spPr>
          <a:xfrm>
            <a:off x="475569" y="1937075"/>
            <a:ext cx="2290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 high resolution timestamps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3699700" y="1156175"/>
            <a:ext cx="2603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Timeline 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3699700" y="1937075"/>
            <a:ext cx="32172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access a sequence of performance entries 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9" name="Shape 539"/>
          <p:cNvSpPr txBox="1"/>
          <p:nvPr/>
        </p:nvSpPr>
        <p:spPr>
          <a:xfrm>
            <a:off x="3699700" y="2485200"/>
            <a:ext cx="26868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Get “navigation” entry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3752100" y="258987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3752100" y="283972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3752100" y="308957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0" l="13427" r="17036" t="32948"/>
          <a:stretch/>
        </p:blipFill>
        <p:spPr>
          <a:xfrm>
            <a:off x="6386500" y="3102788"/>
            <a:ext cx="2511701" cy="181647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4" name="Shape 544"/>
          <p:cNvSpPr txBox="1"/>
          <p:nvPr/>
        </p:nvSpPr>
        <p:spPr>
          <a:xfrm>
            <a:off x="3501900" y="0"/>
            <a:ext cx="2140200" cy="3597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have we learned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475569" y="2839725"/>
            <a:ext cx="38007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Navigation Timing </a:t>
            </a:r>
            <a:endParaRPr sz="1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older browsers</a:t>
            </a:r>
            <a:endParaRPr sz="1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3095625" y="2069625"/>
            <a:ext cx="2967600" cy="3777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52" y="733199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523" y="733199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 rotWithShape="1">
          <a:blip r:embed="rId4">
            <a:alphaModFix/>
          </a:blip>
          <a:srcRect b="0" l="8554" r="8554" t="0"/>
          <a:stretch/>
        </p:blipFill>
        <p:spPr>
          <a:xfrm>
            <a:off x="6111489" y="850385"/>
            <a:ext cx="2486282" cy="1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 rotWithShape="1">
          <a:blip r:embed="rId4">
            <a:alphaModFix/>
          </a:blip>
          <a:srcRect b="0" l="8554" r="8554" t="0"/>
          <a:stretch/>
        </p:blipFill>
        <p:spPr>
          <a:xfrm>
            <a:off x="561239" y="850385"/>
            <a:ext cx="2486282" cy="15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/>
          <p:nvPr/>
        </p:nvSpPr>
        <p:spPr>
          <a:xfrm>
            <a:off x="611000" y="1210900"/>
            <a:ext cx="455400" cy="6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1244225" y="1210900"/>
            <a:ext cx="455400" cy="6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1877450" y="1210900"/>
            <a:ext cx="455400" cy="6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2510675" y="1210900"/>
            <a:ext cx="455400" cy="6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611000" y="2121850"/>
            <a:ext cx="455400" cy="32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1244225" y="2121850"/>
            <a:ext cx="455400" cy="32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1877450" y="2121850"/>
            <a:ext cx="455400" cy="32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2510675" y="2121850"/>
            <a:ext cx="455400" cy="32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1560850" y="909650"/>
            <a:ext cx="455400" cy="2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561250" y="850375"/>
            <a:ext cx="134100" cy="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2561450" y="850385"/>
            <a:ext cx="134100" cy="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2966025" y="850385"/>
            <a:ext cx="82500" cy="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561250" y="2888475"/>
            <a:ext cx="85827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5737" lvl="0" marL="1857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1280"/>
              <a:buFont typeface="Helvetica Neue"/>
              <a:buChar char="▪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Only 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successful downloads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are included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5737" lvl="0" marL="1857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1280"/>
              <a:buFont typeface="Helvetica Neue"/>
              <a:buChar char="▪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No indication for 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caching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(privacy)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5737" lvl="0" marL="1857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1280"/>
              <a:buFont typeface="Helvetica Neue"/>
              <a:buChar char="▪"/>
            </a:pP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&lt;iframe&gt;</a:t>
            </a:r>
            <a:r>
              <a:rPr b="1" lang="en" sz="16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has its own resource timings, but extensions may be included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5737" lvl="0" marL="1857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1280"/>
              <a:buFont typeface="Helvetica Neue"/>
              <a:buChar char="▪"/>
            </a:pP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For cross-domain resources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, add to response header: 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timing-allow-origin: * </a:t>
            </a:r>
            <a:b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(otherwise, most properties will be set to zero)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3095713" y="1369726"/>
            <a:ext cx="29676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Timing</a:t>
            </a:r>
            <a:b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all downloads except HTML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445425" y="1140000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startTime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redirectStart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redirectEnd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fetchStart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Shape 574"/>
          <p:cNvSpPr txBox="1"/>
          <p:nvPr/>
        </p:nvSpPr>
        <p:spPr>
          <a:xfrm>
            <a:off x="1799038" y="419900"/>
            <a:ext cx="2628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Breaking Down the Resource Timing</a:t>
            </a: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630587" y="2419325"/>
            <a:ext cx="11952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redirect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2924274" y="2419325"/>
            <a:ext cx="11952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AppCache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4207219" y="2419325"/>
            <a:ext cx="7590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5064392" y="2419325"/>
            <a:ext cx="759000" cy="770100"/>
          </a:xfrm>
          <a:prstGeom prst="rect">
            <a:avLst/>
          </a:prstGeom>
          <a:solidFill>
            <a:srgbClr val="733CA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TCP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79" name="Shape 579"/>
          <p:cNvGrpSpPr/>
          <p:nvPr/>
        </p:nvGrpSpPr>
        <p:grpSpPr>
          <a:xfrm>
            <a:off x="5921796" y="2419325"/>
            <a:ext cx="2492749" cy="770100"/>
            <a:chOff x="4587600" y="2599775"/>
            <a:chExt cx="1874107" cy="770100"/>
          </a:xfrm>
        </p:grpSpPr>
        <p:sp>
          <p:nvSpPr>
            <p:cNvPr id="580" name="Shape 580"/>
            <p:cNvSpPr/>
            <p:nvPr/>
          </p:nvSpPr>
          <p:spPr>
            <a:xfrm>
              <a:off x="4587600" y="2599775"/>
              <a:ext cx="876600" cy="770100"/>
            </a:xfrm>
            <a:prstGeom prst="rect">
              <a:avLst/>
            </a:prstGeom>
            <a:solidFill>
              <a:srgbClr val="733CA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Request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5464207" y="2599775"/>
              <a:ext cx="997500" cy="770100"/>
            </a:xfrm>
            <a:prstGeom prst="rect">
              <a:avLst/>
            </a:prstGeom>
            <a:solidFill>
              <a:srgbClr val="733CA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Response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82" name="Shape 582"/>
          <p:cNvSpPr txBox="1"/>
          <p:nvPr/>
        </p:nvSpPr>
        <p:spPr>
          <a:xfrm>
            <a:off x="2871525" y="3699575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domainLookupStart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domainLookupEnd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secureConnectionStart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connectEnd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3" name="Shape 583"/>
          <p:cNvCxnSpPr>
            <a:stCxn id="584" idx="2"/>
            <a:endCxn id="585" idx="1"/>
          </p:cNvCxnSpPr>
          <p:nvPr/>
        </p:nvCxnSpPr>
        <p:spPr>
          <a:xfrm rot="5400000">
            <a:off x="3172884" y="2971950"/>
            <a:ext cx="716700" cy="1149900"/>
          </a:xfrm>
          <a:prstGeom prst="bentConnector4">
            <a:avLst>
              <a:gd fmla="val 44851" name="adj1"/>
              <a:gd fmla="val 12072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85" name="Shape 585"/>
          <p:cNvSpPr/>
          <p:nvPr/>
        </p:nvSpPr>
        <p:spPr>
          <a:xfrm>
            <a:off x="2956150" y="3831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4251550" y="4048736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3772200" y="4256497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4610025" y="4454758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526125" y="12719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326675" y="14862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1231425" y="16957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2738048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3" name="Shape 593"/>
          <p:cNvCxnSpPr>
            <a:stCxn id="592" idx="0"/>
            <a:endCxn id="594" idx="3"/>
          </p:cNvCxnSpPr>
          <p:nvPr/>
        </p:nvCxnSpPr>
        <p:spPr>
          <a:xfrm flipH="1" rot="5400000">
            <a:off x="1958348" y="1437625"/>
            <a:ext cx="447300" cy="15303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94" name="Shape 594"/>
          <p:cNvSpPr/>
          <p:nvPr/>
        </p:nvSpPr>
        <p:spPr>
          <a:xfrm>
            <a:off x="1102325" y="19053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5" name="Shape 595"/>
          <p:cNvCxnSpPr>
            <a:stCxn id="596" idx="0"/>
            <a:endCxn id="591" idx="3"/>
          </p:cNvCxnSpPr>
          <p:nvPr/>
        </p:nvCxnSpPr>
        <p:spPr>
          <a:xfrm flipH="1" rot="5400000">
            <a:off x="1827147" y="1488325"/>
            <a:ext cx="656700" cy="12195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96" name="Shape 596"/>
          <p:cNvSpPr/>
          <p:nvPr/>
        </p:nvSpPr>
        <p:spPr>
          <a:xfrm>
            <a:off x="2556147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7" name="Shape 597"/>
          <p:cNvCxnSpPr>
            <a:stCxn id="598" idx="0"/>
            <a:endCxn id="590" idx="3"/>
          </p:cNvCxnSpPr>
          <p:nvPr/>
        </p:nvCxnSpPr>
        <p:spPr>
          <a:xfrm flipH="1" rot="5400000">
            <a:off x="1230934" y="1970275"/>
            <a:ext cx="866400" cy="459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99" name="Shape 599"/>
          <p:cNvCxnSpPr>
            <a:stCxn id="600" idx="0"/>
            <a:endCxn id="589" idx="1"/>
          </p:cNvCxnSpPr>
          <p:nvPr/>
        </p:nvCxnSpPr>
        <p:spPr>
          <a:xfrm flipH="1" rot="5400000">
            <a:off x="529534" y="1342525"/>
            <a:ext cx="1080600" cy="1087200"/>
          </a:xfrm>
          <a:prstGeom prst="bentConnector4">
            <a:avLst>
              <a:gd fmla="val 14823" name="adj1"/>
              <a:gd fmla="val 121913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01" name="Shape 601"/>
          <p:cNvSpPr/>
          <p:nvPr/>
        </p:nvSpPr>
        <p:spPr>
          <a:xfrm>
            <a:off x="2123900" y="408207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1994750" y="34456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3" name="Shape 603"/>
          <p:cNvCxnSpPr>
            <a:stCxn id="604" idx="2"/>
            <a:endCxn id="586" idx="3"/>
          </p:cNvCxnSpPr>
          <p:nvPr/>
        </p:nvCxnSpPr>
        <p:spPr>
          <a:xfrm rot="5400000">
            <a:off x="4180315" y="3574050"/>
            <a:ext cx="933900" cy="1629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04" name="Shape 604"/>
          <p:cNvSpPr/>
          <p:nvPr/>
        </p:nvSpPr>
        <p:spPr>
          <a:xfrm>
            <a:off x="4519615" y="3040950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5" name="Shape 605"/>
          <p:cNvCxnSpPr>
            <a:stCxn id="606" idx="2"/>
            <a:endCxn id="587" idx="3"/>
          </p:cNvCxnSpPr>
          <p:nvPr/>
        </p:nvCxnSpPr>
        <p:spPr>
          <a:xfrm rot="5400000">
            <a:off x="4023707" y="3251550"/>
            <a:ext cx="1141800" cy="10158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06" name="Shape 606"/>
          <p:cNvSpPr/>
          <p:nvPr/>
        </p:nvSpPr>
        <p:spPr>
          <a:xfrm>
            <a:off x="4893407" y="3040950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4077738" y="4664308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5102490" y="3040950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5386608" y="3040950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0" name="Shape 610"/>
          <p:cNvCxnSpPr>
            <a:stCxn id="608" idx="2"/>
            <a:endCxn id="588" idx="3"/>
          </p:cNvCxnSpPr>
          <p:nvPr/>
        </p:nvCxnSpPr>
        <p:spPr>
          <a:xfrm rot="5400000">
            <a:off x="4447890" y="3664950"/>
            <a:ext cx="1340100" cy="3873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11" name="Shape 611"/>
          <p:cNvCxnSpPr>
            <a:stCxn id="609" idx="2"/>
            <a:endCxn id="607" idx="3"/>
          </p:cNvCxnSpPr>
          <p:nvPr/>
        </p:nvCxnSpPr>
        <p:spPr>
          <a:xfrm rot="5400000">
            <a:off x="4219158" y="3361500"/>
            <a:ext cx="1549500" cy="12036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12" name="Shape 612"/>
          <p:cNvSpPr txBox="1"/>
          <p:nvPr/>
        </p:nvSpPr>
        <p:spPr>
          <a:xfrm>
            <a:off x="6279550" y="1140000"/>
            <a:ext cx="2568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requestStart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responseStart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responseEnd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6353425" y="12719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4" name="Shape 614"/>
          <p:cNvCxnSpPr>
            <a:stCxn id="615" idx="0"/>
            <a:endCxn id="613" idx="1"/>
          </p:cNvCxnSpPr>
          <p:nvPr/>
        </p:nvCxnSpPr>
        <p:spPr>
          <a:xfrm rot="-5400000">
            <a:off x="5627660" y="1700575"/>
            <a:ext cx="1080600" cy="3711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15" name="Shape 615"/>
          <p:cNvSpPr/>
          <p:nvPr/>
        </p:nvSpPr>
        <p:spPr>
          <a:xfrm>
            <a:off x="5773310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6353425" y="14862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6957009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8" name="Shape 618"/>
          <p:cNvCxnSpPr>
            <a:stCxn id="617" idx="0"/>
            <a:endCxn id="616" idx="1"/>
          </p:cNvCxnSpPr>
          <p:nvPr/>
        </p:nvCxnSpPr>
        <p:spPr>
          <a:xfrm flipH="1" rot="5400000">
            <a:off x="6326559" y="1586875"/>
            <a:ext cx="866400" cy="812700"/>
          </a:xfrm>
          <a:prstGeom prst="bentConnector4">
            <a:avLst>
              <a:gd fmla="val 45741" name="adj1"/>
              <a:gd fmla="val 129299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19" name="Shape 619"/>
          <p:cNvSpPr/>
          <p:nvPr/>
        </p:nvSpPr>
        <p:spPr>
          <a:xfrm>
            <a:off x="8140708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7261488" y="1700525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1" name="Shape 621"/>
          <p:cNvCxnSpPr>
            <a:stCxn id="619" idx="0"/>
            <a:endCxn id="620" idx="3"/>
          </p:cNvCxnSpPr>
          <p:nvPr/>
        </p:nvCxnSpPr>
        <p:spPr>
          <a:xfrm flipH="1" rot="5400000">
            <a:off x="7636708" y="1713325"/>
            <a:ext cx="652200" cy="7740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22" name="Shape 622"/>
          <p:cNvSpPr/>
          <p:nvPr/>
        </p:nvSpPr>
        <p:spPr>
          <a:xfrm>
            <a:off x="6423725" y="4683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8269224" y="309577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7356875" y="4683450"/>
            <a:ext cx="314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1404334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1477984" y="2426425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3897084" y="3040950"/>
            <a:ext cx="418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70350" y="522200"/>
            <a:ext cx="8403300" cy="117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30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website’s performance is critical to its success.</a:t>
            </a:r>
            <a:endParaRPr sz="3000"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2742"/>
          <a:stretch/>
        </p:blipFill>
        <p:spPr>
          <a:xfrm>
            <a:off x="370350" y="1155326"/>
            <a:ext cx="5878550" cy="37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248900" y="3832625"/>
            <a:ext cx="2738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Source: </a:t>
            </a:r>
            <a:r>
              <a:rPr lang="en" sz="1800" u="sng"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Pingdom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, 2018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238500" y="1885975"/>
            <a:ext cx="2038500" cy="43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Bounce Rate (%)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774825" y="3633600"/>
            <a:ext cx="1825800" cy="4365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Pageviews (%)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/>
        </p:nvSpPr>
        <p:spPr>
          <a:xfrm>
            <a:off x="643725" y="1772875"/>
            <a:ext cx="72327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getEntriesByType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resource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0" name="Shape 630"/>
          <p:cNvSpPr txBox="1"/>
          <p:nvPr/>
        </p:nvSpPr>
        <p:spPr>
          <a:xfrm>
            <a:off x="1799450" y="2440600"/>
            <a:ext cx="7281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PerformanceResourceTiming.startTime... 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PerformanceResourceTiming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initiatorType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script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link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or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img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HTML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css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fonts, background images etc.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xmlhttprequest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XMLHttpRequest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beacon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sendBeacon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""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fetch(), new Worker() etc.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33" name="Shape 633"/>
          <p:cNvCxnSpPr>
            <a:endCxn id="630" idx="1"/>
          </p:cNvCxnSpPr>
          <p:nvPr/>
        </p:nvCxnSpPr>
        <p:spPr>
          <a:xfrm flipH="1" rot="-5400000">
            <a:off x="1339400" y="2294350"/>
            <a:ext cx="557400" cy="362700"/>
          </a:xfrm>
          <a:prstGeom prst="curved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4" name="Shape 634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#4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Timing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818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2396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2973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3551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41294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707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285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5862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6440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3626293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4218552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2477925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2" name="Shape 652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triangle"/>
          </a:ln>
        </p:spPr>
      </p:cxnSp>
      <p:pic>
        <p:nvPicPr>
          <p:cNvPr id="653" name="Shape 653"/>
          <p:cNvPicPr preferRelativeResize="0"/>
          <p:nvPr/>
        </p:nvPicPr>
        <p:blipFill rotWithShape="1">
          <a:blip r:embed="rId3">
            <a:alphaModFix/>
          </a:blip>
          <a:srcRect b="0" l="0" r="-3831" t="0"/>
          <a:stretch/>
        </p:blipFill>
        <p:spPr>
          <a:xfrm>
            <a:off x="-846925" y="236675"/>
            <a:ext cx="2814499" cy="243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Shape 654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5" name="Shape 655"/>
          <p:cNvSpPr txBox="1"/>
          <p:nvPr/>
        </p:nvSpPr>
        <p:spPr>
          <a:xfrm>
            <a:off x="2405225" y="1053250"/>
            <a:ext cx="3368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GOTCHAs </a:t>
            </a:r>
            <a:b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looking at entry data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6" name="Shape 656"/>
          <p:cNvSpPr txBox="1"/>
          <p:nvPr/>
        </p:nvSpPr>
        <p:spPr>
          <a:xfrm>
            <a:off x="484075" y="3327000"/>
            <a:ext cx="4478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The browser performs certain actions at most once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Session</a:t>
            </a:r>
            <a:b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others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Connection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and others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Resource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3610525" y="3687338"/>
            <a:ext cx="12996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 lookup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8" name="Shape 658"/>
          <p:cNvGrpSpPr/>
          <p:nvPr/>
        </p:nvGrpSpPr>
        <p:grpSpPr>
          <a:xfrm>
            <a:off x="3110650" y="3992463"/>
            <a:ext cx="3197675" cy="266713"/>
            <a:chOff x="3110650" y="3371613"/>
            <a:chExt cx="3197675" cy="266713"/>
          </a:xfrm>
        </p:grpSpPr>
        <p:sp>
          <p:nvSpPr>
            <p:cNvPr id="659" name="Shape 659"/>
            <p:cNvSpPr txBox="1"/>
            <p:nvPr/>
          </p:nvSpPr>
          <p:spPr>
            <a:xfrm>
              <a:off x="3110650" y="3371613"/>
              <a:ext cx="14442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TCP connect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4608825" y="3371625"/>
              <a:ext cx="16995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SSL Handshake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61" name="Shape 661"/>
          <p:cNvGrpSpPr/>
          <p:nvPr/>
        </p:nvGrpSpPr>
        <p:grpSpPr>
          <a:xfrm>
            <a:off x="3443925" y="4297600"/>
            <a:ext cx="3219900" cy="266700"/>
            <a:chOff x="3443925" y="3715175"/>
            <a:chExt cx="3219900" cy="266700"/>
          </a:xfrm>
        </p:grpSpPr>
        <p:sp>
          <p:nvSpPr>
            <p:cNvPr id="662" name="Shape 662"/>
            <p:cNvSpPr txBox="1"/>
            <p:nvPr/>
          </p:nvSpPr>
          <p:spPr>
            <a:xfrm>
              <a:off x="3443925" y="3715175"/>
              <a:ext cx="14442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3" name="Shape 663"/>
            <p:cNvSpPr txBox="1"/>
            <p:nvPr/>
          </p:nvSpPr>
          <p:spPr>
            <a:xfrm>
              <a:off x="4964325" y="3715175"/>
              <a:ext cx="16995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response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664" name="Shape 6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077" y="624050"/>
            <a:ext cx="1337158" cy="243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Shape 6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9634" y="1233200"/>
            <a:ext cx="698247" cy="12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/>
          <p:nvPr/>
        </p:nvSpPr>
        <p:spPr>
          <a:xfrm>
            <a:off x="8105375" y="93505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159075" y="13606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8276975" y="15925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8182325" y="173970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8253725" y="10556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8223875" y="713038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8326438" y="302575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8046275" y="42463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8255050" y="1747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/>
        </p:nvSpPr>
        <p:spPr>
          <a:xfrm>
            <a:off x="3551625" y="1696575"/>
            <a:ext cx="5364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0" name="Shape 680"/>
          <p:cNvSpPr txBox="1"/>
          <p:nvPr/>
        </p:nvSpPr>
        <p:spPr>
          <a:xfrm>
            <a:off x="4170797" y="1696575"/>
            <a:ext cx="5364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2287875" y="1696575"/>
            <a:ext cx="7941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“24”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2" name="Shape 682"/>
          <p:cNvSpPr txBox="1"/>
          <p:nvPr/>
        </p:nvSpPr>
        <p:spPr>
          <a:xfrm>
            <a:off x="2036250" y="324225"/>
            <a:ext cx="4404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resources from the </a:t>
            </a:r>
            <a:r>
              <a:rPr b="1" lang="en" sz="1600" u="sng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domain</a:t>
            </a: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 b="1" sz="160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 will only be included for the 1st entry.</a:t>
            </a:r>
            <a:endParaRPr b="1" sz="1600">
              <a:solidFill>
                <a:srgbClr val="733CA6"/>
              </a:solidFill>
            </a:endParaRPr>
          </a:p>
        </p:txBody>
      </p:sp>
      <p:cxnSp>
        <p:nvCxnSpPr>
          <p:cNvPr id="683" name="Shape 683"/>
          <p:cNvCxnSpPr>
            <a:endCxn id="681" idx="0"/>
          </p:cNvCxnSpPr>
          <p:nvPr/>
        </p:nvCxnSpPr>
        <p:spPr>
          <a:xfrm flipH="1" rot="-5400000">
            <a:off x="2338875" y="1350525"/>
            <a:ext cx="69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33CA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84" name="Shape 684"/>
          <p:cNvSpPr txBox="1"/>
          <p:nvPr/>
        </p:nvSpPr>
        <p:spPr>
          <a:xfrm>
            <a:off x="301500" y="324225"/>
            <a:ext cx="1588500" cy="14580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Timing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GOTCHA #1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5" name="Shape 685"/>
          <p:cNvSpPr txBox="1"/>
          <p:nvPr/>
        </p:nvSpPr>
        <p:spPr>
          <a:xfrm>
            <a:off x="484075" y="3327000"/>
            <a:ext cx="4478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The browser performs certain actions at most once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Session</a:t>
            </a:r>
            <a:b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others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Connection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and others </a:t>
            </a: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Resource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1818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2396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2973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3551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41294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4707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5285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5862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6440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3626293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4218552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2477925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 txBox="1"/>
          <p:nvPr/>
        </p:nvSpPr>
        <p:spPr>
          <a:xfrm>
            <a:off x="3610525" y="3687338"/>
            <a:ext cx="12996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 lookup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99" name="Shape 699"/>
          <p:cNvGrpSpPr/>
          <p:nvPr/>
        </p:nvGrpSpPr>
        <p:grpSpPr>
          <a:xfrm>
            <a:off x="3110650" y="3992463"/>
            <a:ext cx="3197675" cy="266713"/>
            <a:chOff x="3110650" y="3371613"/>
            <a:chExt cx="3197675" cy="266713"/>
          </a:xfrm>
        </p:grpSpPr>
        <p:sp>
          <p:nvSpPr>
            <p:cNvPr id="700" name="Shape 700"/>
            <p:cNvSpPr txBox="1"/>
            <p:nvPr/>
          </p:nvSpPr>
          <p:spPr>
            <a:xfrm>
              <a:off x="3110650" y="3371613"/>
              <a:ext cx="14442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TCP connect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4608825" y="3371625"/>
              <a:ext cx="16995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SSL Handshake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702" name="Shape 702"/>
          <p:cNvGrpSpPr/>
          <p:nvPr/>
        </p:nvGrpSpPr>
        <p:grpSpPr>
          <a:xfrm>
            <a:off x="3443925" y="4297600"/>
            <a:ext cx="3219900" cy="266700"/>
            <a:chOff x="3443925" y="3715175"/>
            <a:chExt cx="3219900" cy="266700"/>
          </a:xfrm>
        </p:grpSpPr>
        <p:sp>
          <p:nvSpPr>
            <p:cNvPr id="703" name="Shape 703"/>
            <p:cNvSpPr txBox="1"/>
            <p:nvPr/>
          </p:nvSpPr>
          <p:spPr>
            <a:xfrm>
              <a:off x="3443925" y="3715175"/>
              <a:ext cx="14442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request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4" name="Shape 704"/>
            <p:cNvSpPr txBox="1"/>
            <p:nvPr/>
          </p:nvSpPr>
          <p:spPr>
            <a:xfrm>
              <a:off x="4964325" y="3715175"/>
              <a:ext cx="1699500" cy="266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 response</a:t>
              </a:r>
              <a:endPara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/>
        </p:nvSpPr>
        <p:spPr>
          <a:xfrm>
            <a:off x="2006350" y="324225"/>
            <a:ext cx="6203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esources that wait for DNS or SSL handshake are </a:t>
            </a:r>
            <a:r>
              <a:rPr b="1" lang="en" sz="1600" u="sng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blocked</a:t>
            </a:r>
            <a:r>
              <a:rPr b="1" lang="en" sz="16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the user experiences a delay you don’t see.</a:t>
            </a:r>
            <a:endParaRPr b="1" sz="160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1938900" y="2246565"/>
            <a:ext cx="414000" cy="1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301500" y="324225"/>
            <a:ext cx="1588500" cy="14580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Timing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GOTCHA #2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12" name="Shape 712"/>
          <p:cNvGrpSpPr/>
          <p:nvPr/>
        </p:nvGrpSpPr>
        <p:grpSpPr>
          <a:xfrm>
            <a:off x="5632300" y="737950"/>
            <a:ext cx="3303000" cy="4283400"/>
            <a:chOff x="5632300" y="737950"/>
            <a:chExt cx="3303000" cy="4283400"/>
          </a:xfrm>
        </p:grpSpPr>
        <p:sp>
          <p:nvSpPr>
            <p:cNvPr id="713" name="Shape 713"/>
            <p:cNvSpPr txBox="1"/>
            <p:nvPr/>
          </p:nvSpPr>
          <p:spPr>
            <a:xfrm>
              <a:off x="5632300" y="3220450"/>
              <a:ext cx="3303000" cy="18009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85737" lvl="0" marL="185737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ts val="1280"/>
                <a:buFont typeface="Helvetica Neue"/>
                <a:buChar char="▪"/>
              </a:pPr>
              <a:r>
                <a:rPr lang="en" sz="160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Limit on number of parallel downloads (HTTP/1.1)</a:t>
              </a:r>
              <a:endParaRPr sz="160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185737" lvl="0" marL="185737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ts val="1280"/>
                <a:buFont typeface="Helvetica Neue"/>
                <a:buChar char="▪"/>
              </a:pPr>
              <a:r>
                <a:rPr lang="en" sz="160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Processing previous requests (HTTP/2)</a:t>
              </a:r>
              <a:endParaRPr sz="160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185737" lvl="0" marL="185737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CA6"/>
                </a:buClr>
                <a:buSzPts val="1280"/>
                <a:buFont typeface="Helvetica Neue"/>
                <a:buChar char="▪"/>
              </a:pPr>
              <a:r>
                <a:rPr lang="en" sz="1600">
                  <a:solidFill>
                    <a:srgbClr val="162D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DNS or SSL handshake instigated by previous request</a:t>
              </a:r>
              <a:endParaRPr sz="1600">
                <a:solidFill>
                  <a:srgbClr val="162D3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14" name="Shape 714"/>
            <p:cNvCxnSpPr>
              <a:stCxn id="713" idx="0"/>
            </p:cNvCxnSpPr>
            <p:nvPr/>
          </p:nvCxnSpPr>
          <p:spPr>
            <a:xfrm rot="-5400000">
              <a:off x="6191500" y="1830250"/>
              <a:ext cx="2482500" cy="2979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733CA6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715" name="Shape 715"/>
          <p:cNvSpPr/>
          <p:nvPr/>
        </p:nvSpPr>
        <p:spPr>
          <a:xfrm>
            <a:off x="6553550" y="2471727"/>
            <a:ext cx="414000" cy="1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Shape 716"/>
          <p:cNvGrpSpPr/>
          <p:nvPr/>
        </p:nvGrpSpPr>
        <p:grpSpPr>
          <a:xfrm>
            <a:off x="301500" y="1782225"/>
            <a:ext cx="4983600" cy="3238975"/>
            <a:chOff x="301500" y="1782225"/>
            <a:chExt cx="4983600" cy="3238975"/>
          </a:xfrm>
        </p:grpSpPr>
        <p:sp>
          <p:nvSpPr>
            <p:cNvPr id="717" name="Shape 717"/>
            <p:cNvSpPr txBox="1"/>
            <p:nvPr/>
          </p:nvSpPr>
          <p:spPr>
            <a:xfrm>
              <a:off x="301500" y="3217300"/>
              <a:ext cx="4983600" cy="1803900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PerformanceResourceTiming duration</a:t>
              </a:r>
              <a:r>
                <a:rPr b="1" lang="en" sz="1800">
                  <a:solidFill>
                    <a:srgbClr val="FFFFFF"/>
                  </a:solidFill>
                </a:rPr>
                <a:t> </a:t>
              </a:r>
              <a:r>
                <a:rPr lang="en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includes blocked time.</a:t>
              </a:r>
              <a:br>
                <a:rPr lang="en" sz="1800">
                  <a:solidFill>
                    <a:srgbClr val="FFFFFF"/>
                  </a:solidFill>
                </a:rPr>
              </a:br>
              <a:endParaRPr sz="1800">
                <a:solidFill>
                  <a:srgbClr val="FFFFFF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Without</a:t>
              </a:r>
              <a:r>
                <a:rPr lang="en" sz="1800">
                  <a:solidFill>
                    <a:srgbClr val="FFFFFF"/>
                  </a:solidFill>
                </a:rPr>
                <a:t> </a:t>
              </a:r>
              <a:r>
                <a:rPr b="1" lang="en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timing-allow-origin</a:t>
              </a:r>
              <a:r>
                <a:rPr lang="en" sz="1800">
                  <a:solidFill>
                    <a:srgbClr val="FFFFFF"/>
                  </a:solidFill>
                </a:rPr>
                <a:t> </a:t>
              </a:r>
              <a:r>
                <a:rPr lang="en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all you have is</a:t>
              </a:r>
              <a:r>
                <a:rPr lang="en" sz="1800">
                  <a:solidFill>
                    <a:srgbClr val="FFFFFF"/>
                  </a:solidFill>
                </a:rPr>
                <a:t> </a:t>
              </a:r>
              <a:r>
                <a:rPr b="1" lang="en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duration</a:t>
              </a:r>
              <a:r>
                <a:rPr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18" name="Shape 718"/>
            <p:cNvCxnSpPr>
              <a:endCxn id="711" idx="2"/>
            </p:cNvCxnSpPr>
            <p:nvPr/>
          </p:nvCxnSpPr>
          <p:spPr>
            <a:xfrm rot="-5400000">
              <a:off x="61500" y="2253975"/>
              <a:ext cx="1506000" cy="562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733CA6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719" name="Shape 719"/>
          <p:cNvSpPr txBox="1"/>
          <p:nvPr/>
        </p:nvSpPr>
        <p:spPr>
          <a:xfrm>
            <a:off x="3551625" y="1696575"/>
            <a:ext cx="5364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0" name="Shape 720"/>
          <p:cNvSpPr txBox="1"/>
          <p:nvPr/>
        </p:nvSpPr>
        <p:spPr>
          <a:xfrm>
            <a:off x="4170797" y="1696575"/>
            <a:ext cx="5364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1" name="Shape 721"/>
          <p:cNvSpPr txBox="1"/>
          <p:nvPr/>
        </p:nvSpPr>
        <p:spPr>
          <a:xfrm>
            <a:off x="2287875" y="1696575"/>
            <a:ext cx="794100" cy="26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“24”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2" name="Shape 722"/>
          <p:cNvCxnSpPr/>
          <p:nvPr/>
        </p:nvCxnSpPr>
        <p:spPr>
          <a:xfrm flipH="1" rot="-5400000">
            <a:off x="3474075" y="1350525"/>
            <a:ext cx="69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33CA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23" name="Shape 723"/>
          <p:cNvSpPr/>
          <p:nvPr/>
        </p:nvSpPr>
        <p:spPr>
          <a:xfrm>
            <a:off x="1818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2396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2973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3551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41294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47072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52850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8628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6440625" y="2098188"/>
            <a:ext cx="577800" cy="57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3626293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4218552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2477925" y="2216700"/>
            <a:ext cx="414000" cy="3408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Shape 7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350" y="144425"/>
            <a:ext cx="6182151" cy="49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0" y="0"/>
            <a:ext cx="2788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Can I use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 API</a:t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#3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Timing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501650" y="1888500"/>
            <a:ext cx="7874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Rich image site with timing-allow-origin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Compare image sizes with / without caching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Calculate longest and average image download duration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Special challenge: calculate SSL handshake time for image download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2412000" y="2676000"/>
            <a:ext cx="5072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performance.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getEntries</a:t>
            </a:r>
            <a:endParaRPr b="1" sz="2400">
              <a:solidFill>
                <a:srgbClr val="EB57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2279550" y="747300"/>
            <a:ext cx="3229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Browsers generally limit entry buffer size  (recommended minimum is 150 entries). 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227955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268740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309525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350310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391095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431880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72665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513450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5542350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/>
        </p:nvSpPr>
        <p:spPr>
          <a:xfrm rot="-5400000">
            <a:off x="4024350" y="233550"/>
            <a:ext cx="166500" cy="3656100"/>
          </a:xfrm>
          <a:prstGeom prst="rightBrace">
            <a:avLst>
              <a:gd fmla="val 75990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 txBox="1"/>
          <p:nvPr/>
        </p:nvSpPr>
        <p:spPr>
          <a:xfrm>
            <a:off x="5950200" y="1447200"/>
            <a:ext cx="17076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full, additional entries are not recorded.</a:t>
            </a:r>
            <a:endParaRPr/>
          </a:p>
        </p:txBody>
      </p:sp>
      <p:pic>
        <p:nvPicPr>
          <p:cNvPr id="766" name="Shape 7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41888" y="1755275"/>
            <a:ext cx="1229699" cy="11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/>
          <p:nvPr/>
        </p:nvSpPr>
        <p:spPr>
          <a:xfrm>
            <a:off x="8310925" y="878925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8364625" y="130450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8482525" y="15364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8387875" y="16835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8459275" y="999475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8429425" y="656913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8531988" y="246450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8251825" y="-13662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8460600" y="1186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8364625" y="-167850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344375" y="1549650"/>
            <a:ext cx="86442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partial interface </a:t>
            </a:r>
            <a:r>
              <a:rPr b="1" lang="en" sz="1800">
                <a:solidFill>
                  <a:srgbClr val="00B0F0"/>
                </a:solidFill>
                <a:latin typeface="Consolas"/>
                <a:ea typeface="Consolas"/>
                <a:cs typeface="Consolas"/>
                <a:sym typeface="Consolas"/>
              </a:rPr>
              <a:t>Performance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void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clearResourceTimings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void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setResourceTimingBufferSize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(unsigned long maxSize);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attribute EventHandler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onresourcetimingbufferfull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2" name="Shape 782"/>
          <p:cNvSpPr txBox="1"/>
          <p:nvPr/>
        </p:nvSpPr>
        <p:spPr>
          <a:xfrm>
            <a:off x="344375" y="555425"/>
            <a:ext cx="39216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overcome </a:t>
            </a:r>
            <a:b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 size limitations</a:t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344375" y="3888175"/>
            <a:ext cx="1460700" cy="12552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Beware of unlimited buffer size growth!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hypebeast.com/image/2009/10/apple-magic-mouse-3.jpg" id="790" name="Shape 7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2653173"/>
            <a:ext cx="4572000" cy="24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/>
        </p:nvSpPr>
        <p:spPr>
          <a:xfrm>
            <a:off x="1755950" y="1549900"/>
            <a:ext cx="5883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 </a:t>
            </a:r>
            <a:br>
              <a:rPr b="1" lang="en"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DevTools Overrides</a:t>
            </a:r>
            <a:endParaRPr b="1" sz="48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#4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Entry Buffer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7" name="Shape 797"/>
          <p:cNvSpPr txBox="1"/>
          <p:nvPr/>
        </p:nvSpPr>
        <p:spPr>
          <a:xfrm>
            <a:off x="501650" y="1888500"/>
            <a:ext cx="7874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O'Reilly Fluent speakers page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overrides to resize entries buffer so that all speaker images fit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an event handler to resize only when space runs out. </a:t>
            </a:r>
            <a:b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by 10% each time. Assume initial size is 150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5565700" y="3924500"/>
            <a:ext cx="342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supported by all modern browsers</a:t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539551" y="555525"/>
            <a:ext cx="5081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3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performance APIs are a Web Standard.</a:t>
            </a:r>
            <a:endParaRPr sz="34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650288" y="2532775"/>
            <a:ext cx="2294100" cy="20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xpose information about the performance of network &amp; internal browser operations.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03" name="Shape 103"/>
          <p:cNvGrpSpPr/>
          <p:nvPr/>
        </p:nvGrpSpPr>
        <p:grpSpPr>
          <a:xfrm>
            <a:off x="539553" y="2129798"/>
            <a:ext cx="2126726" cy="2598853"/>
            <a:chOff x="3516640" y="2229748"/>
            <a:chExt cx="2126726" cy="2598853"/>
          </a:xfrm>
        </p:grpSpPr>
        <p:pic>
          <p:nvPicPr>
            <p:cNvPr id="104" name="Shape 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16640" y="2837250"/>
              <a:ext cx="2110725" cy="199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Shape 105"/>
            <p:cNvSpPr/>
            <p:nvPr/>
          </p:nvSpPr>
          <p:spPr>
            <a:xfrm>
              <a:off x="4088013" y="3037175"/>
              <a:ext cx="288900" cy="288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965513" y="3037175"/>
              <a:ext cx="288900" cy="288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7" name="Shape 107"/>
            <p:cNvCxnSpPr>
              <a:stCxn id="105" idx="0"/>
              <a:endCxn id="106" idx="0"/>
            </p:cNvCxnSpPr>
            <p:nvPr/>
          </p:nvCxnSpPr>
          <p:spPr>
            <a:xfrm flipH="1" rot="-5400000">
              <a:off x="4670913" y="2598725"/>
              <a:ext cx="600" cy="877500"/>
            </a:xfrm>
            <a:prstGeom prst="curvedConnector3">
              <a:avLst>
                <a:gd fmla="val -104416667" name="adj1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8" name="Shape 108"/>
            <p:cNvSpPr txBox="1"/>
            <p:nvPr/>
          </p:nvSpPr>
          <p:spPr>
            <a:xfrm rot="-333499">
              <a:off x="4598913" y="2278046"/>
              <a:ext cx="1022106" cy="510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APIs</a:t>
              </a:r>
              <a:endParaRPr b="1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375" y="2923100"/>
            <a:ext cx="2737851" cy="9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3132050" y="2069625"/>
            <a:ext cx="2920500" cy="377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52" y="809424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 rotWithShape="1">
          <a:blip r:embed="rId4">
            <a:alphaModFix/>
          </a:blip>
          <a:srcRect b="61935" l="0" r="48181" t="0"/>
          <a:stretch/>
        </p:blipFill>
        <p:spPr>
          <a:xfrm>
            <a:off x="564217" y="926610"/>
            <a:ext cx="2486284" cy="15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523" y="809424"/>
            <a:ext cx="3294029" cy="18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 rotWithShape="1">
          <a:blip r:embed="rId5">
            <a:alphaModFix/>
          </a:blip>
          <a:srcRect b="0" l="8554" r="8554" t="0"/>
          <a:stretch/>
        </p:blipFill>
        <p:spPr>
          <a:xfrm>
            <a:off x="6111489" y="926610"/>
            <a:ext cx="2486282" cy="15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485975" y="3048375"/>
            <a:ext cx="58029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We’ve seen 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request duration, the next API is about </a:t>
            </a:r>
            <a:r>
              <a:rPr b="1"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spent on the server, e.g.</a:t>
            </a:r>
            <a:endParaRPr b="1" sz="180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Computations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DB queries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Microservices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733C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9" name="Shape 809"/>
          <p:cNvCxnSpPr>
            <a:stCxn id="810" idx="0"/>
            <a:endCxn id="811" idx="0"/>
          </p:cNvCxnSpPr>
          <p:nvPr/>
        </p:nvCxnSpPr>
        <p:spPr>
          <a:xfrm flipH="1" rot="-5400000">
            <a:off x="4980388" y="1868625"/>
            <a:ext cx="95400" cy="497400"/>
          </a:xfrm>
          <a:prstGeom prst="curvedConnector3">
            <a:avLst>
              <a:gd fmla="val -488077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10" name="Shape 810"/>
          <p:cNvSpPr/>
          <p:nvPr/>
        </p:nvSpPr>
        <p:spPr>
          <a:xfrm>
            <a:off x="4680688" y="2069625"/>
            <a:ext cx="197400" cy="197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5054963" y="2069625"/>
            <a:ext cx="197400" cy="197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Shape 811"/>
          <p:cNvSpPr txBox="1"/>
          <p:nvPr/>
        </p:nvSpPr>
        <p:spPr>
          <a:xfrm rot="363918">
            <a:off x="4697529" y="2164043"/>
            <a:ext cx="1118662" cy="377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response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3" name="Shape 813"/>
          <p:cNvSpPr txBox="1"/>
          <p:nvPr/>
        </p:nvSpPr>
        <p:spPr>
          <a:xfrm rot="364256">
            <a:off x="4316738" y="1985018"/>
            <a:ext cx="958777" cy="377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request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4" name="Shape 8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91994">
            <a:off x="4144723" y="239824"/>
            <a:ext cx="858361" cy="15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/>
        </p:nvSpPr>
        <p:spPr>
          <a:xfrm>
            <a:off x="485975" y="1492950"/>
            <a:ext cx="77811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GET /resource HTTP/1.1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Host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example.com</a:t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HTTP/1.1 200 OK</a:t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Server-Timing: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miss, db;dur=53, app;dur=47.2</a:t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Server-Timing: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customView, dc;desc=atl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... response body ...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485975" y="407600"/>
            <a:ext cx="66762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 response with Server Timing information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501650" y="1974800"/>
            <a:ext cx="8981700" cy="29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partial interface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PerformanceResourceTiming 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FrozenArray&lt;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PerformanceServerTiming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serverTiming;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interface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PerformanceServerTiming</a:t>
            </a:r>
            <a:r>
              <a:rPr b="1"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DOMHighResTimeStamp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duration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description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b="1"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6" name="Shape 826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#5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Shape 828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 b="65715" l="0" r="84490" t="0"/>
          <a:stretch/>
        </p:blipFill>
        <p:spPr>
          <a:xfrm>
            <a:off x="324226" y="1062200"/>
            <a:ext cx="1347600" cy="167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5" name="Shape 835"/>
          <p:cNvSpPr txBox="1"/>
          <p:nvPr/>
        </p:nvSpPr>
        <p:spPr>
          <a:xfrm>
            <a:off x="1539375" y="555850"/>
            <a:ext cx="5644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Observers notify you when certain browser events happen.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153937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194722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235507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276292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/>
        </p:nvSpPr>
        <p:spPr>
          <a:xfrm>
            <a:off x="317077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357862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398647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439432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4802175" y="2260047"/>
            <a:ext cx="407700" cy="40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Shape 845"/>
          <p:cNvGrpSpPr/>
          <p:nvPr/>
        </p:nvGrpSpPr>
        <p:grpSpPr>
          <a:xfrm>
            <a:off x="1539375" y="2959700"/>
            <a:ext cx="6842375" cy="1676275"/>
            <a:chOff x="3862550" y="741950"/>
            <a:chExt cx="6842375" cy="1676275"/>
          </a:xfrm>
        </p:grpSpPr>
        <p:sp>
          <p:nvSpPr>
            <p:cNvPr id="846" name="Shape 846"/>
            <p:cNvSpPr txBox="1"/>
            <p:nvPr/>
          </p:nvSpPr>
          <p:spPr>
            <a:xfrm>
              <a:off x="3862550" y="741950"/>
              <a:ext cx="3488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733CA6"/>
                  </a:solidFill>
                  <a:latin typeface="Consolas"/>
                  <a:ea typeface="Consolas"/>
                  <a:cs typeface="Consolas"/>
                  <a:sym typeface="Consolas"/>
                </a:rPr>
                <a:t>Mutation</a:t>
              </a:r>
              <a:r>
                <a:rPr b="1" lang="en" sz="1800">
                  <a:latin typeface="Consolas"/>
                  <a:ea typeface="Consolas"/>
                  <a:cs typeface="Consolas"/>
                  <a:sym typeface="Consolas"/>
                </a:rPr>
                <a:t>Observer</a:t>
              </a:r>
              <a:endParaRPr b="1" sz="1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733CA6"/>
                  </a:solidFill>
                  <a:latin typeface="Consolas"/>
                  <a:ea typeface="Consolas"/>
                  <a:cs typeface="Consolas"/>
                  <a:sym typeface="Consolas"/>
                </a:rPr>
                <a:t>Intersection</a:t>
              </a:r>
              <a:r>
                <a:rPr b="1" lang="en" sz="1800">
                  <a:latin typeface="Consolas"/>
                  <a:ea typeface="Consolas"/>
                  <a:cs typeface="Consolas"/>
                  <a:sym typeface="Consolas"/>
                </a:rPr>
                <a:t>Observer</a:t>
              </a:r>
              <a:endParaRPr b="1" sz="1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733CA6"/>
                  </a:solidFill>
                  <a:latin typeface="Consolas"/>
                  <a:ea typeface="Consolas"/>
                  <a:cs typeface="Consolas"/>
                  <a:sym typeface="Consolas"/>
                </a:rPr>
                <a:t>Resize</a:t>
              </a:r>
              <a:r>
                <a:rPr b="1" lang="en" sz="1800">
                  <a:latin typeface="Consolas"/>
                  <a:ea typeface="Consolas"/>
                  <a:cs typeface="Consolas"/>
                  <a:sym typeface="Consolas"/>
                </a:rPr>
                <a:t>Observer</a:t>
              </a:r>
              <a:endParaRPr b="1" sz="1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733CA6"/>
                  </a:solidFill>
                  <a:latin typeface="Consolas"/>
                  <a:ea typeface="Consolas"/>
                  <a:cs typeface="Consolas"/>
                  <a:sym typeface="Consolas"/>
                </a:rPr>
                <a:t>Performance</a:t>
              </a:r>
              <a:r>
                <a:rPr b="1" lang="en" sz="1800">
                  <a:latin typeface="Consolas"/>
                  <a:ea typeface="Consolas"/>
                  <a:cs typeface="Consolas"/>
                  <a:sym typeface="Consolas"/>
                </a:rPr>
                <a:t>Observer</a:t>
              </a:r>
              <a:endParaRPr sz="1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47" name="Shape 847"/>
            <p:cNvSpPr txBox="1"/>
            <p:nvPr/>
          </p:nvSpPr>
          <p:spPr>
            <a:xfrm>
              <a:off x="6411025" y="1718325"/>
              <a:ext cx="42939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 Light"/>
                <a:buChar char="-"/>
              </a:pPr>
              <a:r>
                <a:rPr lang="en" sz="160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notifies when new performance entries are created.</a:t>
              </a: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848" name="Shape 848"/>
          <p:cNvPicPr preferRelativeResize="0"/>
          <p:nvPr/>
        </p:nvPicPr>
        <p:blipFill rotWithShape="1">
          <a:blip r:embed="rId3">
            <a:alphaModFix/>
          </a:blip>
          <a:srcRect b="70399" l="66219" r="27310" t="13625"/>
          <a:stretch/>
        </p:blipFill>
        <p:spPr>
          <a:xfrm>
            <a:off x="5321275" y="1581225"/>
            <a:ext cx="833100" cy="115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9" name="Shape 849"/>
          <p:cNvSpPr/>
          <p:nvPr/>
        </p:nvSpPr>
        <p:spPr>
          <a:xfrm rot="756652">
            <a:off x="7568629" y="49432"/>
            <a:ext cx="490710" cy="342431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/>
        </p:nvSpPr>
        <p:spPr>
          <a:xfrm rot="756652">
            <a:off x="7977779" y="331532"/>
            <a:ext cx="490710" cy="342431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1" name="Shape 851"/>
          <p:cNvPicPr preferRelativeResize="0"/>
          <p:nvPr/>
        </p:nvPicPr>
        <p:blipFill rotWithShape="1">
          <a:blip r:embed="rId3">
            <a:alphaModFix/>
          </a:blip>
          <a:srcRect b="40969" l="5355" r="72622" t="30285"/>
          <a:stretch/>
        </p:blipFill>
        <p:spPr>
          <a:xfrm>
            <a:off x="8038806" y="2260043"/>
            <a:ext cx="1229700" cy="90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/>
        </p:nvSpPr>
        <p:spPr>
          <a:xfrm>
            <a:off x="643725" y="1510000"/>
            <a:ext cx="847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const observer = 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PerformanceObserver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((list, src) =&gt; 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// src === observer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const entries =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list.getEntries()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...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observer.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observe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{entryTypes: ["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resource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"]}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observer.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disconnect</a:t>
            </a:r>
            <a:r>
              <a:rPr b="1"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7" name="Shape 857"/>
          <p:cNvSpPr txBox="1"/>
          <p:nvPr/>
        </p:nvSpPr>
        <p:spPr>
          <a:xfrm>
            <a:off x="643725" y="593475"/>
            <a:ext cx="5771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use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Observers</a:t>
            </a:r>
            <a:endParaRPr sz="24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#5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Observer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5" name="Shape 865"/>
          <p:cNvSpPr txBox="1"/>
          <p:nvPr/>
        </p:nvSpPr>
        <p:spPr>
          <a:xfrm>
            <a:off x="501650" y="1888500"/>
            <a:ext cx="7874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O'Reilly Fluent speakers page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PerformanceObserver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retain all speaker images entries, without increasing the buffer size (by copying into an array)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#6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Paint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501650" y="2159125"/>
            <a:ext cx="90252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getEntriesByType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paint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")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OR using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PerformanceObserver</a:t>
            </a:r>
            <a:endParaRPr b="1" sz="1800">
              <a:solidFill>
                <a:srgbClr val="EB57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74" name="Shape 874"/>
          <p:cNvGrpSpPr/>
          <p:nvPr/>
        </p:nvGrpSpPr>
        <p:grpSpPr>
          <a:xfrm>
            <a:off x="1072325" y="2571825"/>
            <a:ext cx="7711850" cy="1415875"/>
            <a:chOff x="1072325" y="2571825"/>
            <a:chExt cx="7711850" cy="1415875"/>
          </a:xfrm>
        </p:grpSpPr>
        <p:sp>
          <p:nvSpPr>
            <p:cNvPr id="875" name="Shape 875"/>
            <p:cNvSpPr txBox="1"/>
            <p:nvPr/>
          </p:nvSpPr>
          <p:spPr>
            <a:xfrm>
              <a:off x="1376275" y="2863300"/>
              <a:ext cx="7407900" cy="11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"</a:t>
              </a:r>
              <a:r>
                <a:rPr b="1" lang="en" sz="1700">
                  <a:solidFill>
                    <a:srgbClr val="EB574F"/>
                  </a:solidFill>
                  <a:latin typeface="Consolas"/>
                  <a:ea typeface="Consolas"/>
                  <a:cs typeface="Consolas"/>
                  <a:sym typeface="Consolas"/>
                </a:rPr>
                <a:t>first-paint</a:t>
              </a:r>
              <a:r>
                <a:rPr lang="en" sz="17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"</a:t>
              </a:r>
              <a:r>
                <a:rPr lang="en" sz="1700">
                  <a:solidFill>
                    <a:srgbClr val="EB574F"/>
                  </a:solidFill>
                </a:rPr>
                <a:t> </a:t>
              </a:r>
              <a:r>
                <a:rPr lang="en" sz="1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- when the browser first rendered after navigation</a:t>
              </a:r>
              <a:endParaRPr sz="1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"</a:t>
              </a:r>
              <a:r>
                <a:rPr b="1" lang="en" sz="1700">
                  <a:solidFill>
                    <a:srgbClr val="EB574F"/>
                  </a:solidFill>
                  <a:latin typeface="Consolas"/>
                  <a:ea typeface="Consolas"/>
                  <a:cs typeface="Consolas"/>
                  <a:sym typeface="Consolas"/>
                </a:rPr>
                <a:t>first-contentful-paint</a:t>
              </a:r>
              <a:r>
                <a:rPr lang="en" sz="17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"</a:t>
              </a:r>
              <a:r>
                <a:rPr lang="en" sz="1700">
                  <a:solidFill>
                    <a:srgbClr val="EB574F"/>
                  </a:solidFill>
                </a:rPr>
                <a:t> </a:t>
              </a:r>
              <a:r>
                <a:rPr lang="en" sz="1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- when the browser first rendered any text, </a:t>
              </a:r>
              <a:br>
                <a:rPr lang="en" sz="1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</a:br>
              <a:r>
                <a:rPr lang="en" sz="1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							image, non-white canvas or SVG</a:t>
              </a:r>
              <a:endParaRPr sz="1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76" name="Shape 876"/>
            <p:cNvCxnSpPr/>
            <p:nvPr/>
          </p:nvCxnSpPr>
          <p:spPr>
            <a:xfrm flipH="1" rot="-5400000">
              <a:off x="974975" y="2669175"/>
              <a:ext cx="557400" cy="362700"/>
            </a:xfrm>
            <a:prstGeom prst="curvedConnector2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877" name="Shape 8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475" y="3987700"/>
            <a:ext cx="4809699" cy="8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#6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Paint Timing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3" name="Shape 883"/>
          <p:cNvSpPr txBox="1"/>
          <p:nvPr/>
        </p:nvSpPr>
        <p:spPr>
          <a:xfrm>
            <a:off x="501650" y="1888500"/>
            <a:ext cx="7874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O'Reilly Fluent speakers page</a:t>
            </a:r>
            <a:endParaRPr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overrides write to console as soon as FP and FCP occur,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including all their timing info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Pretty-print only paint name (type) and time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/>
          <p:nvPr/>
        </p:nvSpPr>
        <p:spPr>
          <a:xfrm>
            <a:off x="475569" y="1156175"/>
            <a:ext cx="2603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Resolution Time 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475569" y="1937075"/>
            <a:ext cx="2290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 high resolution timestamps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3699700" y="1156175"/>
            <a:ext cx="2603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Timeline 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3699700" y="1937075"/>
            <a:ext cx="32172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ccess </a:t>
            </a: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sequence of performance entries 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2" name="Shape 892"/>
          <p:cNvSpPr txBox="1"/>
          <p:nvPr/>
        </p:nvSpPr>
        <p:spPr>
          <a:xfrm>
            <a:off x="3699700" y="2485200"/>
            <a:ext cx="26868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Get </a:t>
            </a: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“n</a:t>
            </a: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avigation” </a:t>
            </a: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entries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3" name="Shape 893"/>
          <p:cNvSpPr/>
          <p:nvPr/>
        </p:nvSpPr>
        <p:spPr>
          <a:xfrm>
            <a:off x="3752100" y="258987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3752100" y="283972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Shape 895"/>
          <p:cNvGrpSpPr/>
          <p:nvPr/>
        </p:nvGrpSpPr>
        <p:grpSpPr>
          <a:xfrm>
            <a:off x="6614000" y="1156175"/>
            <a:ext cx="2290500" cy="1187100"/>
            <a:chOff x="6614000" y="1156175"/>
            <a:chExt cx="2290500" cy="1187100"/>
          </a:xfrm>
        </p:grpSpPr>
        <p:sp>
          <p:nvSpPr>
            <p:cNvPr id="896" name="Shape 896"/>
            <p:cNvSpPr txBox="1"/>
            <p:nvPr/>
          </p:nvSpPr>
          <p:spPr>
            <a:xfrm>
              <a:off x="6614000" y="1156175"/>
              <a:ext cx="19158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00B0F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  <a:r>
                <a:rPr lang="en" sz="2400">
                  <a:solidFill>
                    <a:srgbClr val="00B0F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Timing </a:t>
              </a:r>
              <a:endParaRPr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7" name="Shape 897"/>
            <p:cNvSpPr txBox="1"/>
            <p:nvPr/>
          </p:nvSpPr>
          <p:spPr>
            <a:xfrm>
              <a:off x="6614000" y="1937075"/>
              <a:ext cx="22905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access operations on the server</a:t>
              </a:r>
              <a:endPara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98" name="Shape 898"/>
          <p:cNvSpPr txBox="1"/>
          <p:nvPr/>
        </p:nvSpPr>
        <p:spPr>
          <a:xfrm>
            <a:off x="3699700" y="3693475"/>
            <a:ext cx="3800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Resize/clear </a:t>
            </a: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buffer size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Observe entries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9" name="Shape 899"/>
          <p:cNvSpPr/>
          <p:nvPr/>
        </p:nvSpPr>
        <p:spPr>
          <a:xfrm>
            <a:off x="3752100" y="3089575"/>
            <a:ext cx="43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 b="0" l="13427" r="17036" t="32948"/>
          <a:stretch/>
        </p:blipFill>
        <p:spPr>
          <a:xfrm>
            <a:off x="6386500" y="3102788"/>
            <a:ext cx="2511701" cy="181647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1" name="Shape 901"/>
          <p:cNvSpPr txBox="1"/>
          <p:nvPr/>
        </p:nvSpPr>
        <p:spPr>
          <a:xfrm>
            <a:off x="3699700" y="2485188"/>
            <a:ext cx="26868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Get “resource” entries 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Get “paint” entries </a:t>
            </a:r>
            <a:endParaRPr sz="160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3501900" y="0"/>
            <a:ext cx="2140200" cy="3597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have we learned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Shape 9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Shape 909"/>
          <p:cNvSpPr/>
          <p:nvPr/>
        </p:nvSpPr>
        <p:spPr>
          <a:xfrm>
            <a:off x="228632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Shape 910"/>
          <p:cNvSpPr/>
          <p:nvPr/>
        </p:nvSpPr>
        <p:spPr>
          <a:xfrm>
            <a:off x="266575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3045177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3424602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Shape 913"/>
          <p:cNvSpPr/>
          <p:nvPr/>
        </p:nvSpPr>
        <p:spPr>
          <a:xfrm>
            <a:off x="3804028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/>
        </p:nvSpPr>
        <p:spPr>
          <a:xfrm>
            <a:off x="4183454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4562880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Shape 916"/>
          <p:cNvSpPr/>
          <p:nvPr/>
        </p:nvSpPr>
        <p:spPr>
          <a:xfrm>
            <a:off x="494230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/>
          <p:nvPr/>
        </p:nvSpPr>
        <p:spPr>
          <a:xfrm>
            <a:off x="532173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570122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Shape 919"/>
          <p:cNvSpPr/>
          <p:nvPr/>
        </p:nvSpPr>
        <p:spPr>
          <a:xfrm>
            <a:off x="608065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/>
        </p:nvSpPr>
        <p:spPr>
          <a:xfrm>
            <a:off x="6460077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1" name="Shape 9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5905">
            <a:off x="6134895" y="701237"/>
            <a:ext cx="2386575" cy="22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Shape 922"/>
          <p:cNvSpPr/>
          <p:nvPr/>
        </p:nvSpPr>
        <p:spPr>
          <a:xfrm>
            <a:off x="8364625" y="-1350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8625400" y="917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Shape 924"/>
          <p:cNvSpPr/>
          <p:nvPr/>
        </p:nvSpPr>
        <p:spPr>
          <a:xfrm>
            <a:off x="8699325" y="2332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8819850" y="-432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8819850" y="199700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7" name="Shape 927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8" name="Shape 928"/>
          <p:cNvSpPr txBox="1"/>
          <p:nvPr/>
        </p:nvSpPr>
        <p:spPr>
          <a:xfrm>
            <a:off x="153250" y="2847125"/>
            <a:ext cx="28920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The next API allows you </a:t>
            </a:r>
            <a:b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 create custom entries in the buffer.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You pick the name.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9" name="Shape 929"/>
          <p:cNvSpPr/>
          <p:nvPr/>
        </p:nvSpPr>
        <p:spPr>
          <a:xfrm>
            <a:off x="4228150" y="2351030"/>
            <a:ext cx="271800" cy="254400"/>
          </a:xfrm>
          <a:prstGeom prst="rect">
            <a:avLst/>
          </a:prstGeom>
          <a:solidFill>
            <a:srgbClr val="04D841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0" name="Shape 930"/>
          <p:cNvCxnSpPr>
            <a:stCxn id="931" idx="1"/>
            <a:endCxn id="929" idx="2"/>
          </p:cNvCxnSpPr>
          <p:nvPr/>
        </p:nvCxnSpPr>
        <p:spPr>
          <a:xfrm rot="10800000">
            <a:off x="4364125" y="2605300"/>
            <a:ext cx="636300" cy="13419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31" name="Shape 931"/>
          <p:cNvSpPr txBox="1"/>
          <p:nvPr/>
        </p:nvSpPr>
        <p:spPr>
          <a:xfrm>
            <a:off x="5000425" y="3718150"/>
            <a:ext cx="1713900" cy="458100"/>
          </a:xfrm>
          <a:prstGeom prst="rect">
            <a:avLst/>
          </a:prstGeom>
          <a:solidFill>
            <a:srgbClr val="04D841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"end render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2" name="Shape 932"/>
          <p:cNvGrpSpPr/>
          <p:nvPr/>
        </p:nvGrpSpPr>
        <p:grpSpPr>
          <a:xfrm>
            <a:off x="3847150" y="2351030"/>
            <a:ext cx="2867175" cy="1290795"/>
            <a:chOff x="3847150" y="2351030"/>
            <a:chExt cx="2867175" cy="1290795"/>
          </a:xfrm>
        </p:grpSpPr>
        <p:sp>
          <p:nvSpPr>
            <p:cNvPr id="933" name="Shape 933"/>
            <p:cNvSpPr/>
            <p:nvPr/>
          </p:nvSpPr>
          <p:spPr>
            <a:xfrm>
              <a:off x="3847150" y="2351030"/>
              <a:ext cx="271800" cy="254400"/>
            </a:xfrm>
            <a:prstGeom prst="rect">
              <a:avLst/>
            </a:prstGeom>
            <a:solidFill>
              <a:srgbClr val="04D841"/>
            </a:solidFill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Shape 934"/>
            <p:cNvSpPr txBox="1"/>
            <p:nvPr/>
          </p:nvSpPr>
          <p:spPr>
            <a:xfrm>
              <a:off x="5000425" y="3183725"/>
              <a:ext cx="1713900" cy="458100"/>
            </a:xfrm>
            <a:prstGeom prst="rect">
              <a:avLst/>
            </a:prstGeom>
            <a:solidFill>
              <a:srgbClr val="04D841"/>
            </a:solidFill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latin typeface="Helvetica Neue"/>
                  <a:ea typeface="Helvetica Neue"/>
                  <a:cs typeface="Helvetica Neue"/>
                  <a:sym typeface="Helvetica Neue"/>
                </a:rPr>
                <a:t>"start render</a:t>
              </a:r>
              <a:r>
                <a:rPr b="1" lang="en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"</a:t>
              </a:r>
              <a:endParaRPr b="1" sz="18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35" name="Shape 935"/>
            <p:cNvCxnSpPr>
              <a:stCxn id="934" idx="1"/>
              <a:endCxn id="933" idx="2"/>
            </p:cNvCxnSpPr>
            <p:nvPr/>
          </p:nvCxnSpPr>
          <p:spPr>
            <a:xfrm rot="10800000">
              <a:off x="3983125" y="2605475"/>
              <a:ext cx="1017300" cy="8073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936" name="Shape 936"/>
          <p:cNvSpPr txBox="1"/>
          <p:nvPr/>
        </p:nvSpPr>
        <p:spPr>
          <a:xfrm>
            <a:off x="6793300" y="3183725"/>
            <a:ext cx="22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D8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</a:t>
            </a: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specify point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937" name="Shape 937"/>
          <p:cNvGrpSpPr/>
          <p:nvPr/>
        </p:nvGrpSpPr>
        <p:grpSpPr>
          <a:xfrm>
            <a:off x="4609150" y="2351030"/>
            <a:ext cx="4482450" cy="2359645"/>
            <a:chOff x="4609150" y="2351030"/>
            <a:chExt cx="4482450" cy="2359645"/>
          </a:xfrm>
        </p:grpSpPr>
        <p:sp>
          <p:nvSpPr>
            <p:cNvPr id="938" name="Shape 938"/>
            <p:cNvSpPr txBox="1"/>
            <p:nvPr/>
          </p:nvSpPr>
          <p:spPr>
            <a:xfrm>
              <a:off x="5000425" y="4252575"/>
              <a:ext cx="1713900" cy="458100"/>
            </a:xfrm>
            <a:prstGeom prst="rect">
              <a:avLst/>
            </a:prstGeom>
            <a:solidFill>
              <a:srgbClr val="733CA6"/>
            </a:solidFill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"render"</a:t>
              </a:r>
              <a:endParaRPr b="1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39" name="Shape 939"/>
            <p:cNvCxnSpPr>
              <a:stCxn id="938" idx="1"/>
              <a:endCxn id="940" idx="2"/>
            </p:cNvCxnSpPr>
            <p:nvPr/>
          </p:nvCxnSpPr>
          <p:spPr>
            <a:xfrm rot="10800000">
              <a:off x="4745125" y="2605425"/>
              <a:ext cx="255300" cy="187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940" name="Shape 940"/>
            <p:cNvSpPr/>
            <p:nvPr/>
          </p:nvSpPr>
          <p:spPr>
            <a:xfrm>
              <a:off x="4609150" y="2351030"/>
              <a:ext cx="271800" cy="254400"/>
            </a:xfrm>
            <a:prstGeom prst="rect">
              <a:avLst/>
            </a:prstGeom>
            <a:solidFill>
              <a:srgbClr val="733CA6"/>
            </a:solidFill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Shape 941"/>
            <p:cNvSpPr txBox="1"/>
            <p:nvPr/>
          </p:nvSpPr>
          <p:spPr>
            <a:xfrm>
              <a:off x="6793300" y="4252575"/>
              <a:ext cx="2298300" cy="45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733CA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measure </a:t>
              </a:r>
              <a:r>
                <a:rPr lang="en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specify interval between two marks.</a:t>
              </a:r>
              <a:endParaRPr sz="16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70350" y="522200"/>
            <a:ext cx="8403300" cy="6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30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to Measure</a:t>
            </a:r>
            <a:endParaRPr b="1" sz="30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8975"/>
            <a:ext cx="8839201" cy="320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70350" y="1110900"/>
            <a:ext cx="84033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b="1"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RAIL</a:t>
            </a:r>
            <a:r>
              <a:rPr b="1"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breaks </a:t>
            </a:r>
            <a:r>
              <a:rPr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 </a:t>
            </a:r>
            <a:r>
              <a:rPr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b="1"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user's experience </a:t>
            </a:r>
            <a:r>
              <a:rPr lang="en" sz="18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 key actions: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/>
        </p:nvSpPr>
        <p:spPr>
          <a:xfrm>
            <a:off x="10400" y="0"/>
            <a:ext cx="9144000" cy="26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7" name="Shape 9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925" y="236675"/>
            <a:ext cx="2710776" cy="2431227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/>
          <p:nvPr/>
        </p:nvSpPr>
        <p:spPr>
          <a:xfrm>
            <a:off x="8364625" y="-13500"/>
            <a:ext cx="117900" cy="11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Shape 949"/>
          <p:cNvSpPr/>
          <p:nvPr/>
        </p:nvSpPr>
        <p:spPr>
          <a:xfrm>
            <a:off x="8625400" y="9177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8699325" y="233225"/>
            <a:ext cx="71400" cy="7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8819850" y="-43200"/>
            <a:ext cx="177600" cy="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8819850" y="199700"/>
            <a:ext cx="271800" cy="27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3" name="Shape 953"/>
          <p:cNvCxnSpPr/>
          <p:nvPr/>
        </p:nvCxnSpPr>
        <p:spPr>
          <a:xfrm>
            <a:off x="153250" y="2667888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Shape 954"/>
          <p:cNvSpPr txBox="1"/>
          <p:nvPr/>
        </p:nvSpPr>
        <p:spPr>
          <a:xfrm>
            <a:off x="2275300" y="3031950"/>
            <a:ext cx="6254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Place applicative entries in performance timeline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Integrate with Dev Tools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Integrate with 3</a:t>
            </a:r>
            <a:r>
              <a:rPr baseline="30000" lang="en" sz="1600">
                <a:latin typeface="Helvetica Neue"/>
                <a:ea typeface="Helvetica Neue"/>
                <a:cs typeface="Helvetica Neue"/>
                <a:sym typeface="Helvetica Neue"/>
              </a:rPr>
              <a:t>rd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party analysis tools, e.g. WebPageTest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228632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266575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3045177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3424602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3804028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Shape 960"/>
          <p:cNvSpPr/>
          <p:nvPr/>
        </p:nvSpPr>
        <p:spPr>
          <a:xfrm>
            <a:off x="4183454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4562880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494230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532173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5701225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6080651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6460077" y="2288479"/>
            <a:ext cx="379500" cy="37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7" name="Shape 9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5905">
            <a:off x="6134895" y="701237"/>
            <a:ext cx="2386575" cy="22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Shape 968"/>
          <p:cNvSpPr/>
          <p:nvPr/>
        </p:nvSpPr>
        <p:spPr>
          <a:xfrm>
            <a:off x="3847150" y="2351030"/>
            <a:ext cx="271800" cy="254400"/>
          </a:xfrm>
          <a:prstGeom prst="rect">
            <a:avLst/>
          </a:prstGeom>
          <a:solidFill>
            <a:srgbClr val="04D841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4228150" y="2351030"/>
            <a:ext cx="271800" cy="254400"/>
          </a:xfrm>
          <a:prstGeom prst="rect">
            <a:avLst/>
          </a:prstGeom>
          <a:solidFill>
            <a:srgbClr val="04D841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 txBox="1"/>
          <p:nvPr/>
        </p:nvSpPr>
        <p:spPr>
          <a:xfrm>
            <a:off x="2275300" y="1678400"/>
            <a:ext cx="417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marks &amp; measures to: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x="4609150" y="2351030"/>
            <a:ext cx="271800" cy="254400"/>
          </a:xfrm>
          <a:prstGeom prst="rect">
            <a:avLst/>
          </a:prstGeom>
          <a:solidFill>
            <a:srgbClr val="733CA6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#7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395350" y="1905375"/>
            <a:ext cx="83571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partial interface </a:t>
            </a:r>
            <a:r>
              <a:rPr lang="en" sz="1600">
                <a:solidFill>
                  <a:srgbClr val="00B0F0"/>
                </a:solidFill>
                <a:latin typeface="Consolas"/>
                <a:ea typeface="Consolas"/>
                <a:cs typeface="Consolas"/>
                <a:sym typeface="Consolas"/>
              </a:rPr>
              <a:t>Performance 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void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mark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markName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void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clearMarks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(optional DOMString markName);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void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measure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measureName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  	optional 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startMark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  	optional DOMString </a:t>
            </a:r>
            <a:r>
              <a:rPr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endMark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void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6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clearMeasures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(optional DOMString measureName);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performance.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getEntriesByName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YourMark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6468475" y="2509675"/>
            <a:ext cx="2371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</a:t>
            </a:r>
            <a:r>
              <a:rPr lang="en" sz="18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ames don’t have to be unique</a:t>
            </a:r>
            <a:endParaRPr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979" name="Shape 979"/>
          <p:cNvCxnSpPr>
            <a:endCxn id="978" idx="2"/>
          </p:cNvCxnSpPr>
          <p:nvPr/>
        </p:nvCxnSpPr>
        <p:spPr>
          <a:xfrm>
            <a:off x="4966375" y="2988175"/>
            <a:ext cx="2687700" cy="10500"/>
          </a:xfrm>
          <a:prstGeom prst="bentConnector4">
            <a:avLst>
              <a:gd fmla="val 27944" name="adj1"/>
              <a:gd fmla="val 2367857" name="adj2"/>
            </a:avLst>
          </a:prstGeom>
          <a:noFill/>
          <a:ln cap="flat" cmpd="sng" w="9525">
            <a:solidFill>
              <a:srgbClr val="00B0F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80" name="Shape 980"/>
          <p:cNvCxnSpPr>
            <a:endCxn id="978" idx="0"/>
          </p:cNvCxnSpPr>
          <p:nvPr/>
        </p:nvCxnSpPr>
        <p:spPr>
          <a:xfrm>
            <a:off x="4341775" y="2425975"/>
            <a:ext cx="3312300" cy="83700"/>
          </a:xfrm>
          <a:prstGeom prst="bentConnector2">
            <a:avLst/>
          </a:prstGeom>
          <a:noFill/>
          <a:ln cap="flat" cmpd="sng" w="9525">
            <a:solidFill>
              <a:srgbClr val="00B0F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81" name="Shape 981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RAIL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/>
          <p:nvPr/>
        </p:nvSpPr>
        <p:spPr>
          <a:xfrm>
            <a:off x="152400" y="874600"/>
            <a:ext cx="8208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Can I use 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Timing</a:t>
            </a:r>
            <a:r>
              <a:rPr b="1"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API</a:t>
            </a: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8" name="Shape 9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6863"/>
            <a:ext cx="88392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#8 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Task Timing 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4" name="Shape 994"/>
          <p:cNvSpPr txBox="1"/>
          <p:nvPr/>
        </p:nvSpPr>
        <p:spPr>
          <a:xfrm>
            <a:off x="395350" y="1936675"/>
            <a:ext cx="83571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interface PerformanceLongTaskTiming :</a:t>
            </a:r>
            <a:r>
              <a:rPr lang="en" sz="1600">
                <a:solidFill>
                  <a:srgbClr val="FFFFFF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 PerformanceEntry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readonly attribute FrozenArray&lt;</a:t>
            </a:r>
            <a:r>
              <a:rPr b="1" lang="en" sz="1600">
                <a:solidFill>
                  <a:srgbClr val="EB574F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4"/>
              </a:rPr>
              <a:t>TaskAttributionTiming</a:t>
            </a: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attribution;</a:t>
            </a:r>
            <a:b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5" name="Shape 995"/>
          <p:cNvSpPr/>
          <p:nvPr/>
        </p:nvSpPr>
        <p:spPr>
          <a:xfrm>
            <a:off x="5185150" y="2405150"/>
            <a:ext cx="885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Shape 996"/>
          <p:cNvSpPr txBox="1"/>
          <p:nvPr/>
        </p:nvSpPr>
        <p:spPr>
          <a:xfrm>
            <a:off x="395350" y="4443025"/>
            <a:ext cx="2137500" cy="6888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Accessible only via PerformanceObserver</a:t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for: RAI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99" name="Shape 999"/>
          <p:cNvGrpSpPr/>
          <p:nvPr/>
        </p:nvGrpSpPr>
        <p:grpSpPr>
          <a:xfrm>
            <a:off x="3092350" y="2582150"/>
            <a:ext cx="8250900" cy="1800900"/>
            <a:chOff x="3092350" y="2582150"/>
            <a:chExt cx="8250900" cy="1800900"/>
          </a:xfrm>
        </p:grpSpPr>
        <p:grpSp>
          <p:nvGrpSpPr>
            <p:cNvPr id="1000" name="Shape 1000"/>
            <p:cNvGrpSpPr/>
            <p:nvPr/>
          </p:nvGrpSpPr>
          <p:grpSpPr>
            <a:xfrm>
              <a:off x="3092350" y="2582150"/>
              <a:ext cx="8250900" cy="988800"/>
              <a:chOff x="647425" y="2634225"/>
              <a:chExt cx="8250900" cy="988800"/>
            </a:xfrm>
          </p:grpSpPr>
          <p:sp>
            <p:nvSpPr>
              <p:cNvPr id="1001" name="Shape 1001"/>
              <p:cNvSpPr txBox="1"/>
              <p:nvPr/>
            </p:nvSpPr>
            <p:spPr>
              <a:xfrm>
                <a:off x="647425" y="3134025"/>
                <a:ext cx="82509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EB574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name</a:t>
                </a:r>
                <a:r>
                  <a:rPr lang="en" sz="1800">
                    <a:solidFill>
                      <a:srgbClr val="EB574F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 </a:t>
                </a: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EB574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startTime</a:t>
                </a:r>
                <a:r>
                  <a:rPr lang="en" sz="1800">
                    <a:solidFill>
                      <a:srgbClr val="EB57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sz="18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EB574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duration</a:t>
                </a:r>
                <a:r>
                  <a:rPr lang="en" sz="1800">
                    <a:solidFill>
                      <a:srgbClr val="EB57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sz="18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EB574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attribution </a:t>
                </a:r>
                <a:endParaRPr sz="1800">
                  <a:solidFill>
                    <a:srgbClr val="EB574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002" name="Shape 1002"/>
              <p:cNvCxnSpPr>
                <a:stCxn id="995" idx="2"/>
                <a:endCxn id="1003" idx="0"/>
              </p:cNvCxnSpPr>
              <p:nvPr/>
            </p:nvCxnSpPr>
            <p:spPr>
              <a:xfrm rot="5400000">
                <a:off x="1808425" y="1915725"/>
                <a:ext cx="655800" cy="20928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00B0F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04" name="Shape 1004"/>
            <p:cNvSpPr txBox="1"/>
            <p:nvPr/>
          </p:nvSpPr>
          <p:spPr>
            <a:xfrm>
              <a:off x="3673550" y="3081950"/>
              <a:ext cx="5799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- attributing browser frame, e.g. “self” or “same-origin-ancestor”</a:t>
              </a: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05" name="Shape 1005"/>
            <p:cNvSpPr txBox="1"/>
            <p:nvPr/>
          </p:nvSpPr>
          <p:spPr>
            <a:xfrm>
              <a:off x="4589750" y="3894050"/>
              <a:ext cx="48831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- identify the frame and cause - currently only “script”</a:t>
              </a: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003" name="Shape 1003"/>
          <p:cNvSpPr/>
          <p:nvPr/>
        </p:nvSpPr>
        <p:spPr>
          <a:xfrm>
            <a:off x="3092350" y="3237950"/>
            <a:ext cx="885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6" name="Shape 10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8325" y="4366825"/>
            <a:ext cx="627600" cy="6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/>
        </p:nvSpPr>
        <p:spPr>
          <a:xfrm>
            <a:off x="501650" y="4888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#8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Task 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Timing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501650" y="1888500"/>
            <a:ext cx="7874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favorite site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Find the 3 longest long tasks, and log their identification to the console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/>
        </p:nvSpPr>
        <p:spPr>
          <a:xfrm>
            <a:off x="493225" y="499300"/>
            <a:ext cx="8440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3 ‘Extras’</a:t>
            </a:r>
            <a:br>
              <a:rPr b="1" lang="en" sz="4800">
                <a:solidFill>
                  <a:srgbClr val="EB574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part of Performance APIs, but impact measurements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8" name="Shape 10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738" y="1863750"/>
            <a:ext cx="5555676" cy="31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/>
          <p:cNvPicPr preferRelativeResize="0"/>
          <p:nvPr/>
        </p:nvPicPr>
        <p:blipFill rotWithShape="1">
          <a:blip r:embed="rId4">
            <a:alphaModFix/>
          </a:blip>
          <a:srcRect b="37919" l="0" r="35199" t="0"/>
          <a:stretch/>
        </p:blipFill>
        <p:spPr>
          <a:xfrm>
            <a:off x="4001225" y="2053075"/>
            <a:ext cx="4255475" cy="274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 txBox="1"/>
          <p:nvPr/>
        </p:nvSpPr>
        <p:spPr>
          <a:xfrm>
            <a:off x="493225" y="2053075"/>
            <a:ext cx="30261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#1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 performance of pages in the background</a:t>
            </a:r>
            <a:endParaRPr sz="1800"/>
          </a:p>
        </p:txBody>
      </p:sp>
      <p:sp>
        <p:nvSpPr>
          <p:cNvPr id="1021" name="Shape 1021"/>
          <p:cNvSpPr txBox="1"/>
          <p:nvPr/>
        </p:nvSpPr>
        <p:spPr>
          <a:xfrm>
            <a:off x="493225" y="2906850"/>
            <a:ext cx="30261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#2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the assumed network connection type </a:t>
            </a:r>
            <a:endParaRPr sz="1800"/>
          </a:p>
        </p:txBody>
      </p:sp>
      <p:sp>
        <p:nvSpPr>
          <p:cNvPr id="1022" name="Shape 1022"/>
          <p:cNvSpPr txBox="1"/>
          <p:nvPr/>
        </p:nvSpPr>
        <p:spPr>
          <a:xfrm>
            <a:off x="493225" y="3760625"/>
            <a:ext cx="30261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#3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out information requests with Beacons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Shape 10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738" y="1863750"/>
            <a:ext cx="5555676" cy="31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Shape 10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875" y="2082400"/>
            <a:ext cx="3889425" cy="26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Shape 1029"/>
          <p:cNvSpPr txBox="1"/>
          <p:nvPr/>
        </p:nvSpPr>
        <p:spPr>
          <a:xfrm>
            <a:off x="447700" y="478975"/>
            <a:ext cx="6049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Browsers Throttle Background Tabs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0" name="Shape 1030"/>
          <p:cNvSpPr txBox="1"/>
          <p:nvPr/>
        </p:nvSpPr>
        <p:spPr>
          <a:xfrm>
            <a:off x="447700" y="957775"/>
            <a:ext cx="69552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Users generally don’t care that pages opened in the background take longer to load.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1" name="Shape 1031"/>
          <p:cNvSpPr/>
          <p:nvPr/>
        </p:nvSpPr>
        <p:spPr>
          <a:xfrm>
            <a:off x="7928750" y="3036500"/>
            <a:ext cx="1215300" cy="312300"/>
          </a:xfrm>
          <a:prstGeom prst="rect">
            <a:avLst/>
          </a:prstGeom>
          <a:solidFill>
            <a:srgbClr val="EB5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All tabs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2" name="Shape 1032"/>
          <p:cNvSpPr/>
          <p:nvPr/>
        </p:nvSpPr>
        <p:spPr>
          <a:xfrm>
            <a:off x="7550100" y="3425525"/>
            <a:ext cx="1593900" cy="312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Foreground tabs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3" name="Shape 1033"/>
          <p:cNvSpPr/>
          <p:nvPr/>
        </p:nvSpPr>
        <p:spPr>
          <a:xfrm>
            <a:off x="7550225" y="2495075"/>
            <a:ext cx="1593900" cy="312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ackground tabs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/>
          <p:nvPr/>
        </p:nvSpPr>
        <p:spPr>
          <a:xfrm>
            <a:off x="501650" y="614275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Visibility API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9" name="Shape 1039"/>
          <p:cNvSpPr txBox="1"/>
          <p:nvPr/>
        </p:nvSpPr>
        <p:spPr>
          <a:xfrm>
            <a:off x="501650" y="1936675"/>
            <a:ext cx="82509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Get page current visibility state: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document.hidden</a:t>
            </a:r>
            <a:endParaRPr b="1" sz="1800">
              <a:solidFill>
                <a:srgbClr val="EB5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Callback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document.onvisibilitychange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when visibility changes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00B0F0">
              <a:alpha val="7308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Shape 1041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 #1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/>
          <p:nvPr/>
        </p:nvSpPr>
        <p:spPr>
          <a:xfrm>
            <a:off x="501650" y="832950"/>
            <a:ext cx="8250900" cy="3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interface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NetworkInformation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: EventTarget 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EffectiveConnectionType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effectiveType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Megabit             	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downlink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Millisecond         	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rtt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readonly attribute boolean             	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saveData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	    attribute EventHandler        	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onchange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unrestricted double Megabit;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typedef unsigned long long Millisecond;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enum 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EffectiveConnectionType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"4g",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"3g",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"2g",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"slow-2g"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window.navigator.connection.</a:t>
            </a:r>
            <a:r>
              <a:rPr b="1" lang="en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effectiveType</a:t>
            </a:r>
            <a:endParaRPr b="1">
              <a:solidFill>
                <a:srgbClr val="EB5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501650" y="249850"/>
            <a:ext cx="76614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Information </a:t>
            </a: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8" name="Shape 1048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00B0F0">
              <a:alpha val="7308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 #2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/>
          <p:nvPr/>
        </p:nvSpPr>
        <p:spPr>
          <a:xfrm>
            <a:off x="501650" y="333150"/>
            <a:ext cx="74079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Beacons</a:t>
            </a:r>
            <a:r>
              <a:rPr lang="en" sz="4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5" name="Shape 1055"/>
          <p:cNvSpPr txBox="1"/>
          <p:nvPr/>
        </p:nvSpPr>
        <p:spPr>
          <a:xfrm>
            <a:off x="501650" y="1197425"/>
            <a:ext cx="8250900" cy="1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partial interface Navigator 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boolean sendBeacon(USVString url,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optional BodyInit?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b="1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 null);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DOMString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ArrayBufferView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Blob</a:t>
            </a: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 or 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FormData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56" name="Shape 1056"/>
          <p:cNvCxnSpPr>
            <a:stCxn id="1057" idx="0"/>
            <a:endCxn id="1058" idx="3"/>
          </p:cNvCxnSpPr>
          <p:nvPr/>
        </p:nvCxnSpPr>
        <p:spPr>
          <a:xfrm rot="-5400000">
            <a:off x="3251525" y="2219900"/>
            <a:ext cx="774900" cy="489300"/>
          </a:xfrm>
          <a:prstGeom prst="bentConnector4">
            <a:avLst>
              <a:gd fmla="val 43622" name="adj1"/>
              <a:gd fmla="val 148666" name="adj2"/>
            </a:avLst>
          </a:prstGeom>
          <a:noFill/>
          <a:ln cap="flat" cmpd="sng" w="9525">
            <a:solidFill>
              <a:srgbClr val="00B0F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58" name="Shape 1058"/>
          <p:cNvSpPr/>
          <p:nvPr/>
        </p:nvSpPr>
        <p:spPr>
          <a:xfrm>
            <a:off x="3342125" y="1978250"/>
            <a:ext cx="541500" cy="1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Shape 1057"/>
          <p:cNvSpPr/>
          <p:nvPr/>
        </p:nvSpPr>
        <p:spPr>
          <a:xfrm>
            <a:off x="3123575" y="2852000"/>
            <a:ext cx="541500" cy="1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Shape 1059"/>
          <p:cNvSpPr txBox="1"/>
          <p:nvPr/>
        </p:nvSpPr>
        <p:spPr>
          <a:xfrm>
            <a:off x="501650" y="3434200"/>
            <a:ext cx="90063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a Beacon</a:t>
            </a:r>
            <a:endParaRPr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navigator.</a:t>
            </a:r>
            <a:r>
              <a:rPr b="1" lang="en" sz="1800">
                <a:solidFill>
                  <a:srgbClr val="EB574F"/>
                </a:solidFill>
                <a:latin typeface="Consolas"/>
                <a:ea typeface="Consolas"/>
                <a:cs typeface="Consolas"/>
                <a:sym typeface="Consolas"/>
              </a:rPr>
              <a:t>sendBeacon</a:t>
            </a:r>
            <a:r>
              <a:rPr lang="en"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rPr>
              <a:t>("/beacon", JSON.stringify(performance.getEntriesByType("navigation")));</a:t>
            </a:r>
            <a:endParaRPr sz="1800">
              <a:solidFill>
                <a:srgbClr val="EFEFE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0" name="Shape 1060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00B0F0">
              <a:alpha val="7308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Shape 1061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 #3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363512" y="3621274"/>
            <a:ext cx="651925" cy="130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252962" y="3621274"/>
            <a:ext cx="651925" cy="130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70350" y="522200"/>
            <a:ext cx="8403300" cy="6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" sz="30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When to Measure</a:t>
            </a:r>
            <a:endParaRPr sz="3000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95962" y="3621274"/>
            <a:ext cx="651925" cy="1303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>
            <a:off x="153250" y="4366450"/>
            <a:ext cx="8841300" cy="0"/>
          </a:xfrm>
          <a:prstGeom prst="straightConnector1">
            <a:avLst/>
          </a:prstGeom>
          <a:noFill/>
          <a:ln cap="flat" cmpd="sng" w="9525">
            <a:solidFill>
              <a:srgbClr val="733CA6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126" name="Shape 126"/>
          <p:cNvGrpSpPr/>
          <p:nvPr/>
        </p:nvGrpSpPr>
        <p:grpSpPr>
          <a:xfrm>
            <a:off x="459887" y="1306900"/>
            <a:ext cx="2376238" cy="3347225"/>
            <a:chOff x="459887" y="1306900"/>
            <a:chExt cx="2376238" cy="3347225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4">
              <a:alphaModFix/>
            </a:blip>
            <a:srcRect b="0" l="0" r="52466" t="0"/>
            <a:stretch/>
          </p:blipFill>
          <p:spPr>
            <a:xfrm>
              <a:off x="459887" y="1306900"/>
              <a:ext cx="1904175" cy="2443175"/>
            </a:xfrm>
            <a:prstGeom prst="rect">
              <a:avLst/>
            </a:prstGeom>
            <a:noFill/>
            <a:ln cap="flat" cmpd="sng" w="9525">
              <a:solidFill>
                <a:srgbClr val="733CA6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706969" y="4387725"/>
              <a:ext cx="1410000" cy="2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ts val="1300"/>
                <a:buFont typeface="Helvetica Neue"/>
                <a:buNone/>
              </a:pPr>
              <a:r>
                <a:rPr lang="en" sz="1800">
                  <a:solidFill>
                    <a:srgbClr val="733CA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Dev-time</a:t>
              </a:r>
              <a:endParaRPr sz="1800">
                <a:solidFill>
                  <a:srgbClr val="733CA6"/>
                </a:solidFill>
              </a:endParaRPr>
            </a:p>
          </p:txBody>
        </p:sp>
        <p:cxnSp>
          <p:nvCxnSpPr>
            <p:cNvPr id="129" name="Shape 129"/>
            <p:cNvCxnSpPr>
              <a:endCxn id="128" idx="0"/>
            </p:cNvCxnSpPr>
            <p:nvPr/>
          </p:nvCxnSpPr>
          <p:spPr>
            <a:xfrm>
              <a:off x="1411969" y="3749925"/>
              <a:ext cx="0" cy="637800"/>
            </a:xfrm>
            <a:prstGeom prst="straightConnector1">
              <a:avLst/>
            </a:prstGeom>
            <a:noFill/>
            <a:ln cap="flat" cmpd="sng" w="9525">
              <a:solidFill>
                <a:srgbClr val="733CA6"/>
              </a:solidFill>
              <a:prstDash val="solid"/>
              <a:round/>
              <a:headEnd len="sm" w="sm" type="none"/>
              <a:tailEnd len="sm" w="sm" type="oval"/>
            </a:ln>
          </p:spPr>
        </p:cxnSp>
        <p:sp>
          <p:nvSpPr>
            <p:cNvPr id="130" name="Shape 130"/>
            <p:cNvSpPr txBox="1"/>
            <p:nvPr/>
          </p:nvSpPr>
          <p:spPr>
            <a:xfrm>
              <a:off x="1129125" y="2114650"/>
              <a:ext cx="1707000" cy="827700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</a:t>
              </a: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ocally </a:t>
              </a:r>
              <a:b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(your session)</a:t>
              </a:r>
              <a:endPara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6477100" y="1308990"/>
            <a:ext cx="2576850" cy="3345135"/>
            <a:chOff x="6477100" y="1308990"/>
            <a:chExt cx="2576850" cy="3345135"/>
          </a:xfrm>
        </p:grpSpPr>
        <p:sp>
          <p:nvSpPr>
            <p:cNvPr id="132" name="Shape 132"/>
            <p:cNvSpPr txBox="1"/>
            <p:nvPr/>
          </p:nvSpPr>
          <p:spPr>
            <a:xfrm>
              <a:off x="6477100" y="4387725"/>
              <a:ext cx="2517600" cy="2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ts val="1300"/>
                <a:buFont typeface="Helvetica Neue"/>
                <a:buNone/>
              </a:pPr>
              <a:r>
                <a:rPr lang="en" sz="1800">
                  <a:solidFill>
                    <a:srgbClr val="733CA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Production</a:t>
              </a:r>
              <a:endParaRPr b="0" i="0" sz="2400" u="none" cap="none" strike="noStrike">
                <a:solidFill>
                  <a:srgbClr val="733CA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33" name="Shape 133"/>
            <p:cNvCxnSpPr/>
            <p:nvPr/>
          </p:nvCxnSpPr>
          <p:spPr>
            <a:xfrm>
              <a:off x="7735837" y="3750075"/>
              <a:ext cx="0" cy="637800"/>
            </a:xfrm>
            <a:prstGeom prst="straightConnector1">
              <a:avLst/>
            </a:prstGeom>
            <a:noFill/>
            <a:ln cap="flat" cmpd="sng" w="9525">
              <a:solidFill>
                <a:srgbClr val="733CA6"/>
              </a:solidFill>
              <a:prstDash val="solid"/>
              <a:round/>
              <a:headEnd len="sm" w="sm" type="none"/>
              <a:tailEnd len="sm" w="sm" type="oval"/>
            </a:ln>
          </p:spPr>
        </p:cxnSp>
        <p:pic>
          <p:nvPicPr>
            <p:cNvPr id="134" name="Shape 1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83738" y="1308990"/>
              <a:ext cx="1904175" cy="2441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 txBox="1"/>
            <p:nvPr/>
          </p:nvSpPr>
          <p:spPr>
            <a:xfrm>
              <a:off x="7287550" y="2114650"/>
              <a:ext cx="1766400" cy="827700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Real </a:t>
              </a:r>
              <a:b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(User sessions)</a:t>
              </a:r>
              <a:endPara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3651812" y="1306928"/>
            <a:ext cx="2944513" cy="3347197"/>
            <a:chOff x="3651812" y="1306928"/>
            <a:chExt cx="2944513" cy="3347197"/>
          </a:xfrm>
        </p:grpSpPr>
        <p:sp>
          <p:nvSpPr>
            <p:cNvPr id="137" name="Shape 137"/>
            <p:cNvSpPr txBox="1"/>
            <p:nvPr/>
          </p:nvSpPr>
          <p:spPr>
            <a:xfrm>
              <a:off x="3898885" y="4387725"/>
              <a:ext cx="1410000" cy="2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162D3D"/>
                </a:buClr>
                <a:buSzPts val="1300"/>
                <a:buFont typeface="Helvetica Neue"/>
                <a:buNone/>
              </a:pPr>
              <a:r>
                <a:rPr lang="en" sz="1800">
                  <a:solidFill>
                    <a:srgbClr val="733CA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Pre-release</a:t>
              </a:r>
              <a:endParaRPr sz="2400">
                <a:solidFill>
                  <a:srgbClr val="733CA6"/>
                </a:solidFill>
              </a:endParaRPr>
            </a:p>
          </p:txBody>
        </p:sp>
        <p:cxnSp>
          <p:nvCxnSpPr>
            <p:cNvPr id="138" name="Shape 138"/>
            <p:cNvCxnSpPr/>
            <p:nvPr/>
          </p:nvCxnSpPr>
          <p:spPr>
            <a:xfrm>
              <a:off x="4603887" y="3750075"/>
              <a:ext cx="0" cy="637800"/>
            </a:xfrm>
            <a:prstGeom prst="straightConnector1">
              <a:avLst/>
            </a:prstGeom>
            <a:noFill/>
            <a:ln cap="flat" cmpd="sng" w="9525">
              <a:solidFill>
                <a:srgbClr val="733CA6"/>
              </a:solidFill>
              <a:prstDash val="solid"/>
              <a:round/>
              <a:headEnd len="sm" w="sm" type="none"/>
              <a:tailEnd len="sm" w="sm" type="oval"/>
            </a:ln>
          </p:spPr>
        </p:cxnSp>
        <p:pic>
          <p:nvPicPr>
            <p:cNvPr id="139" name="Shape 139"/>
            <p:cNvPicPr preferRelativeResize="0"/>
            <p:nvPr/>
          </p:nvPicPr>
          <p:blipFill rotWithShape="1">
            <a:blip r:embed="rId6">
              <a:alphaModFix/>
            </a:blip>
            <a:srcRect b="0" l="0" r="56983" t="0"/>
            <a:stretch/>
          </p:blipFill>
          <p:spPr>
            <a:xfrm>
              <a:off x="3651812" y="1306928"/>
              <a:ext cx="1904149" cy="2443147"/>
            </a:xfrm>
            <a:prstGeom prst="rect">
              <a:avLst/>
            </a:prstGeom>
            <a:noFill/>
            <a:ln cap="flat" cmpd="sng" w="9525">
              <a:solidFill>
                <a:srgbClr val="733CA6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0" name="Shape 140"/>
            <p:cNvSpPr txBox="1"/>
            <p:nvPr/>
          </p:nvSpPr>
          <p:spPr>
            <a:xfrm>
              <a:off x="4514925" y="2114638"/>
              <a:ext cx="2081400" cy="827700"/>
            </a:xfrm>
            <a:prstGeom prst="rect">
              <a:avLst/>
            </a:prstGeom>
            <a:solidFill>
              <a:srgbClr val="733C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Synthetic</a:t>
              </a:r>
              <a:r>
                <a:rPr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" sz="1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sessions</a:t>
              </a: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1" name="Shape 141"/>
          <p:cNvSpPr/>
          <p:nvPr/>
        </p:nvSpPr>
        <p:spPr>
          <a:xfrm>
            <a:off x="1332970" y="4277500"/>
            <a:ext cx="177900" cy="177900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514933" y="4277500"/>
            <a:ext cx="177900" cy="177900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7646958" y="4277500"/>
            <a:ext cx="177900" cy="177900"/>
          </a:xfrm>
          <a:prstGeom prst="ellipse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/>
          <p:nvPr/>
        </p:nvSpPr>
        <p:spPr>
          <a:xfrm>
            <a:off x="5612050" y="-125"/>
            <a:ext cx="3046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Measure performance</a:t>
            </a:r>
            <a:b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dev, testing &amp; production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every aspect of RAIL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On all modern browsers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Using a single, common timeline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67" name="Shape 10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50" y="1476613"/>
            <a:ext cx="2190275" cy="2190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8" name="Shape 1068"/>
          <p:cNvSpPr txBox="1"/>
          <p:nvPr/>
        </p:nvSpPr>
        <p:spPr>
          <a:xfrm>
            <a:off x="2540525" y="1476625"/>
            <a:ext cx="1811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“If you can’t measure it, you can’t improve it.”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9" name="Shape 1069"/>
          <p:cNvSpPr txBox="1"/>
          <p:nvPr/>
        </p:nvSpPr>
        <p:spPr>
          <a:xfrm>
            <a:off x="183650" y="3682700"/>
            <a:ext cx="300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Peter Drucker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0" name="Shape 1070"/>
          <p:cNvSpPr/>
          <p:nvPr/>
        </p:nvSpPr>
        <p:spPr>
          <a:xfrm>
            <a:off x="183650" y="226475"/>
            <a:ext cx="36513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b="1" lang="en" sz="36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b="0" i="0" sz="3600" u="none" cap="none" strike="noStrike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/>
          <p:nvPr/>
        </p:nvSpPr>
        <p:spPr>
          <a:xfrm>
            <a:off x="380339" y="467543"/>
            <a:ext cx="4191661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b="0" i="0" lang="en" sz="5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</a:t>
            </a:r>
            <a:endParaRPr b="0" i="0" sz="5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76" name="Shape 10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54035">
            <a:off x="5161473" y="-1352541"/>
            <a:ext cx="4905644" cy="62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Shape 10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992" y="467544"/>
            <a:ext cx="1648272" cy="232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Shape 1078"/>
          <p:cNvSpPr txBox="1"/>
          <p:nvPr/>
        </p:nvSpPr>
        <p:spPr>
          <a:xfrm>
            <a:off x="409189" y="4477854"/>
            <a:ext cx="54009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1200"/>
              <a:buFont typeface="Helvetica Neue Light"/>
              <a:buNone/>
            </a:pP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dansh</a:t>
            </a:r>
            <a:r>
              <a:rPr b="0" i="0" lang="en" sz="1200" u="none" cap="none" strike="noStrik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@wix.com    twitter@</a:t>
            </a: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DanShappir</a:t>
            </a:r>
            <a:r>
              <a:rPr b="0" i="0" lang="en" sz="1200" u="none" cap="none" strike="noStrik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</a:t>
            </a:r>
            <a:r>
              <a:rPr lang="en" sz="12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www.wix.engineering</a:t>
            </a:r>
            <a:endParaRPr b="0" i="0" sz="1200" u="none" cap="none" strike="noStrik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5450" y="344850"/>
            <a:ext cx="42435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Wix</a:t>
            </a:r>
            <a:b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Measurements</a:t>
            </a: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Production (RUM)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56511" l="0" r="49746" t="3206"/>
          <a:stretch/>
        </p:blipFill>
        <p:spPr>
          <a:xfrm>
            <a:off x="1837800" y="1218875"/>
            <a:ext cx="5468402" cy="1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5450" y="1860225"/>
            <a:ext cx="1062600" cy="9429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 Time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49746" t="48754"/>
          <a:stretch/>
        </p:blipFill>
        <p:spPr>
          <a:xfrm>
            <a:off x="1837800" y="3151850"/>
            <a:ext cx="5468400" cy="1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55450" y="3646888"/>
            <a:ext cx="1387800" cy="9429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Response </a:t>
            </a: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9420"/>
          <a:stretch/>
        </p:blipFill>
        <p:spPr>
          <a:xfrm>
            <a:off x="504825" y="1788550"/>
            <a:ext cx="8134350" cy="27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55450" y="344850"/>
            <a:ext cx="7928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you’re measuring with performance APIs, </a:t>
            </a:r>
            <a:b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quickly react to unexpected events.</a:t>
            </a:r>
            <a:endParaRPr b="1" sz="18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921850" y="1249250"/>
            <a:ext cx="1632000" cy="1448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DDoS On DNS Looks Like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55450" y="1860225"/>
            <a:ext cx="1062600" cy="942900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DNS Time</a:t>
            </a:r>
            <a:endParaRPr b="1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0" y="329325"/>
            <a:ext cx="5979800" cy="44848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Shape 166"/>
          <p:cNvSpPr txBox="1"/>
          <p:nvPr/>
        </p:nvSpPr>
        <p:spPr>
          <a:xfrm>
            <a:off x="6470700" y="0"/>
            <a:ext cx="2540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4000"/>
              <a:buFont typeface="Helvetica Neue Light"/>
              <a:buNone/>
            </a:pPr>
            <a:r>
              <a:rPr lang="en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Let the </a:t>
            </a:r>
            <a:r>
              <a:rPr lang="en" sz="40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deep dive </a:t>
            </a:r>
            <a:r>
              <a:rPr lang="en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begin!</a:t>
            </a:r>
            <a:endParaRPr b="0" i="0" sz="40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